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0"/>
  </p:notesMasterIdLst>
  <p:handoutMasterIdLst>
    <p:handoutMasterId r:id="rId81"/>
  </p:handoutMasterIdLst>
  <p:sldIdLst>
    <p:sldId id="257" r:id="rId2"/>
    <p:sldId id="619" r:id="rId3"/>
    <p:sldId id="621" r:id="rId4"/>
    <p:sldId id="620" r:id="rId5"/>
    <p:sldId id="536" r:id="rId6"/>
    <p:sldId id="622" r:id="rId7"/>
    <p:sldId id="623" r:id="rId8"/>
    <p:sldId id="539" r:id="rId9"/>
    <p:sldId id="540" r:id="rId10"/>
    <p:sldId id="541" r:id="rId11"/>
    <p:sldId id="542" r:id="rId12"/>
    <p:sldId id="543" r:id="rId13"/>
    <p:sldId id="544" r:id="rId14"/>
    <p:sldId id="570" r:id="rId15"/>
    <p:sldId id="571" r:id="rId16"/>
    <p:sldId id="609" r:id="rId17"/>
    <p:sldId id="610" r:id="rId18"/>
    <p:sldId id="608" r:id="rId19"/>
    <p:sldId id="572" r:id="rId20"/>
    <p:sldId id="573" r:id="rId21"/>
    <p:sldId id="574" r:id="rId22"/>
    <p:sldId id="575" r:id="rId23"/>
    <p:sldId id="576" r:id="rId24"/>
    <p:sldId id="577" r:id="rId25"/>
    <p:sldId id="578" r:id="rId26"/>
    <p:sldId id="579" r:id="rId27"/>
    <p:sldId id="580" r:id="rId28"/>
    <p:sldId id="604" r:id="rId29"/>
    <p:sldId id="605" r:id="rId30"/>
    <p:sldId id="606" r:id="rId31"/>
    <p:sldId id="607" r:id="rId32"/>
    <p:sldId id="614" r:id="rId33"/>
    <p:sldId id="615" r:id="rId34"/>
    <p:sldId id="616" r:id="rId35"/>
    <p:sldId id="617" r:id="rId36"/>
    <p:sldId id="618" r:id="rId37"/>
    <p:sldId id="624" r:id="rId38"/>
    <p:sldId id="625" r:id="rId39"/>
    <p:sldId id="627" r:id="rId40"/>
    <p:sldId id="629" r:id="rId41"/>
    <p:sldId id="628" r:id="rId42"/>
    <p:sldId id="630" r:id="rId43"/>
    <p:sldId id="631" r:id="rId44"/>
    <p:sldId id="633" r:id="rId45"/>
    <p:sldId id="651" r:id="rId46"/>
    <p:sldId id="635" r:id="rId47"/>
    <p:sldId id="634" r:id="rId48"/>
    <p:sldId id="636" r:id="rId49"/>
    <p:sldId id="637" r:id="rId50"/>
    <p:sldId id="638" r:id="rId51"/>
    <p:sldId id="626" r:id="rId52"/>
    <p:sldId id="669" r:id="rId53"/>
    <p:sldId id="639" r:id="rId54"/>
    <p:sldId id="640" r:id="rId55"/>
    <p:sldId id="641" r:id="rId56"/>
    <p:sldId id="667" r:id="rId57"/>
    <p:sldId id="668" r:id="rId58"/>
    <p:sldId id="642" r:id="rId59"/>
    <p:sldId id="645" r:id="rId60"/>
    <p:sldId id="657" r:id="rId61"/>
    <p:sldId id="650" r:id="rId62"/>
    <p:sldId id="646" r:id="rId63"/>
    <p:sldId id="652" r:id="rId64"/>
    <p:sldId id="648" r:id="rId65"/>
    <p:sldId id="654" r:id="rId66"/>
    <p:sldId id="653" r:id="rId67"/>
    <p:sldId id="656" r:id="rId68"/>
    <p:sldId id="658" r:id="rId69"/>
    <p:sldId id="659" r:id="rId70"/>
    <p:sldId id="663" r:id="rId71"/>
    <p:sldId id="664" r:id="rId72"/>
    <p:sldId id="665" r:id="rId73"/>
    <p:sldId id="666" r:id="rId74"/>
    <p:sldId id="661" r:id="rId75"/>
    <p:sldId id="662" r:id="rId76"/>
    <p:sldId id="670" r:id="rId77"/>
    <p:sldId id="671" r:id="rId78"/>
    <p:sldId id="672" r:id="rId79"/>
  </p:sldIdLst>
  <p:sldSz cx="9144000" cy="6858000" type="screen4x3"/>
  <p:notesSz cx="6718300" cy="9867900"/>
  <p:defaultTextStyle>
    <a:defPPr>
      <a:defRPr lang="en-US"/>
    </a:defPPr>
    <a:lvl1pPr algn="l" rtl="0" eaLnBrk="0" fontAlgn="base" hangingPunct="0">
      <a:spcBef>
        <a:spcPct val="0"/>
      </a:spcBef>
      <a:spcAft>
        <a:spcPct val="0"/>
      </a:spcAft>
      <a:defRPr sz="4400" kern="1200">
        <a:solidFill>
          <a:schemeClr val="tx1"/>
        </a:solidFill>
        <a:latin typeface="Arial" charset="0"/>
        <a:ea typeface="+mn-ea"/>
        <a:cs typeface="+mn-cs"/>
      </a:defRPr>
    </a:lvl1pPr>
    <a:lvl2pPr marL="457200" algn="l" rtl="0" eaLnBrk="0" fontAlgn="base" hangingPunct="0">
      <a:spcBef>
        <a:spcPct val="0"/>
      </a:spcBef>
      <a:spcAft>
        <a:spcPct val="0"/>
      </a:spcAft>
      <a:defRPr sz="4400" kern="1200">
        <a:solidFill>
          <a:schemeClr val="tx1"/>
        </a:solidFill>
        <a:latin typeface="Arial" charset="0"/>
        <a:ea typeface="+mn-ea"/>
        <a:cs typeface="+mn-cs"/>
      </a:defRPr>
    </a:lvl2pPr>
    <a:lvl3pPr marL="914400" algn="l" rtl="0" eaLnBrk="0" fontAlgn="base" hangingPunct="0">
      <a:spcBef>
        <a:spcPct val="0"/>
      </a:spcBef>
      <a:spcAft>
        <a:spcPct val="0"/>
      </a:spcAft>
      <a:defRPr sz="4400" kern="1200">
        <a:solidFill>
          <a:schemeClr val="tx1"/>
        </a:solidFill>
        <a:latin typeface="Arial" charset="0"/>
        <a:ea typeface="+mn-ea"/>
        <a:cs typeface="+mn-cs"/>
      </a:defRPr>
    </a:lvl3pPr>
    <a:lvl4pPr marL="1371600" algn="l" rtl="0" eaLnBrk="0" fontAlgn="base" hangingPunct="0">
      <a:spcBef>
        <a:spcPct val="0"/>
      </a:spcBef>
      <a:spcAft>
        <a:spcPct val="0"/>
      </a:spcAft>
      <a:defRPr sz="4400" kern="1200">
        <a:solidFill>
          <a:schemeClr val="tx1"/>
        </a:solidFill>
        <a:latin typeface="Arial" charset="0"/>
        <a:ea typeface="+mn-ea"/>
        <a:cs typeface="+mn-cs"/>
      </a:defRPr>
    </a:lvl4pPr>
    <a:lvl5pPr marL="1828800" algn="l" rtl="0" eaLnBrk="0" fontAlgn="base" hangingPunct="0">
      <a:spcBef>
        <a:spcPct val="0"/>
      </a:spcBef>
      <a:spcAft>
        <a:spcPct val="0"/>
      </a:spcAft>
      <a:defRPr sz="4400" kern="1200">
        <a:solidFill>
          <a:schemeClr val="tx1"/>
        </a:solidFill>
        <a:latin typeface="Arial" charset="0"/>
        <a:ea typeface="+mn-ea"/>
        <a:cs typeface="+mn-cs"/>
      </a:defRPr>
    </a:lvl5pPr>
    <a:lvl6pPr marL="2286000" algn="l" defTabSz="914400" rtl="0" eaLnBrk="1" latinLnBrk="0" hangingPunct="1">
      <a:defRPr sz="4400" kern="1200">
        <a:solidFill>
          <a:schemeClr val="tx1"/>
        </a:solidFill>
        <a:latin typeface="Arial" charset="0"/>
        <a:ea typeface="+mn-ea"/>
        <a:cs typeface="+mn-cs"/>
      </a:defRPr>
    </a:lvl6pPr>
    <a:lvl7pPr marL="2743200" algn="l" defTabSz="914400" rtl="0" eaLnBrk="1" latinLnBrk="0" hangingPunct="1">
      <a:defRPr sz="4400" kern="1200">
        <a:solidFill>
          <a:schemeClr val="tx1"/>
        </a:solidFill>
        <a:latin typeface="Arial" charset="0"/>
        <a:ea typeface="+mn-ea"/>
        <a:cs typeface="+mn-cs"/>
      </a:defRPr>
    </a:lvl7pPr>
    <a:lvl8pPr marL="3200400" algn="l" defTabSz="914400" rtl="0" eaLnBrk="1" latinLnBrk="0" hangingPunct="1">
      <a:defRPr sz="4400" kern="1200">
        <a:solidFill>
          <a:schemeClr val="tx1"/>
        </a:solidFill>
        <a:latin typeface="Arial" charset="0"/>
        <a:ea typeface="+mn-ea"/>
        <a:cs typeface="+mn-cs"/>
      </a:defRPr>
    </a:lvl8pPr>
    <a:lvl9pPr marL="3657600" algn="l" defTabSz="914400" rtl="0" eaLnBrk="1" latinLnBrk="0" hangingPunct="1">
      <a:defRPr sz="4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FF"/>
    <a:srgbClr val="FF99FF"/>
    <a:srgbClr val="CCFF99"/>
    <a:srgbClr val="CCECFF"/>
    <a:srgbClr val="CC0066"/>
    <a:srgbClr val="FF9900"/>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089" autoAdjust="0"/>
    <p:restoredTop sz="94660"/>
  </p:normalViewPr>
  <p:slideViewPr>
    <p:cSldViewPr>
      <p:cViewPr varScale="1">
        <p:scale>
          <a:sx n="86" d="100"/>
          <a:sy n="86" d="100"/>
        </p:scale>
        <p:origin x="-17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8770" name="Rectangle 2"/>
          <p:cNvSpPr>
            <a:spLocks noGrp="1" noChangeArrowheads="1"/>
          </p:cNvSpPr>
          <p:nvPr>
            <p:ph type="hdr" sz="quarter"/>
          </p:nvPr>
        </p:nvSpPr>
        <p:spPr bwMode="auto">
          <a:xfrm>
            <a:off x="0"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288771" name="Rectangle 3"/>
          <p:cNvSpPr>
            <a:spLocks noGrp="1" noChangeArrowheads="1"/>
          </p:cNvSpPr>
          <p:nvPr>
            <p:ph type="dt" sz="quarter" idx="1"/>
          </p:nvPr>
        </p:nvSpPr>
        <p:spPr bwMode="auto">
          <a:xfrm>
            <a:off x="3805238"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288772" name="Rectangle 4"/>
          <p:cNvSpPr>
            <a:spLocks noGrp="1" noChangeArrowheads="1"/>
          </p:cNvSpPr>
          <p:nvPr>
            <p:ph type="ftr" sz="quarter" idx="2"/>
          </p:nvPr>
        </p:nvSpPr>
        <p:spPr bwMode="auto">
          <a:xfrm>
            <a:off x="0"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88773" name="Rectangle 5"/>
          <p:cNvSpPr>
            <a:spLocks noGrp="1" noChangeArrowheads="1"/>
          </p:cNvSpPr>
          <p:nvPr>
            <p:ph type="sldNum" sz="quarter" idx="3"/>
          </p:nvPr>
        </p:nvSpPr>
        <p:spPr bwMode="auto">
          <a:xfrm>
            <a:off x="3805238"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D3CA908-E982-46A5-BB0E-5D1CBFFCEC5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9459" name="Rectangle 3"/>
          <p:cNvSpPr>
            <a:spLocks noGrp="1" noChangeArrowheads="1"/>
          </p:cNvSpPr>
          <p:nvPr>
            <p:ph type="dt" idx="1"/>
          </p:nvPr>
        </p:nvSpPr>
        <p:spPr bwMode="auto">
          <a:xfrm>
            <a:off x="3805238"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9460" name="Rectangle 4"/>
          <p:cNvSpPr>
            <a:spLocks noGrp="1" noRot="1" noChangeAspect="1" noChangeArrowheads="1" noTextEdit="1"/>
          </p:cNvSpPr>
          <p:nvPr>
            <p:ph type="sldImg" idx="2"/>
          </p:nvPr>
        </p:nvSpPr>
        <p:spPr bwMode="auto">
          <a:xfrm>
            <a:off x="892175" y="739775"/>
            <a:ext cx="4933950" cy="3700463"/>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71513" y="4687888"/>
            <a:ext cx="5375275" cy="44402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9463" name="Rectangle 7"/>
          <p:cNvSpPr>
            <a:spLocks noGrp="1" noChangeArrowheads="1"/>
          </p:cNvSpPr>
          <p:nvPr>
            <p:ph type="sldNum" sz="quarter" idx="5"/>
          </p:nvPr>
        </p:nvSpPr>
        <p:spPr bwMode="auto">
          <a:xfrm>
            <a:off x="3805238"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0E3DF86F-930F-4ED3-B311-8000B6EC6B9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E3DF86F-930F-4ED3-B311-8000B6EC6B95}"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0090"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3009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130092" name="Rectangle 44"/>
          <p:cNvSpPr>
            <a:spLocks noGrp="1" noChangeArrowheads="1"/>
          </p:cNvSpPr>
          <p:nvPr>
            <p:ph type="dt" sz="quarter" idx="2"/>
          </p:nvPr>
        </p:nvSpPr>
        <p:spPr/>
        <p:txBody>
          <a:bodyPr/>
          <a:lstStyle>
            <a:lvl1pPr>
              <a:defRPr/>
            </a:lvl1pPr>
          </a:lstStyle>
          <a:p>
            <a:endParaRPr lang="en-US"/>
          </a:p>
        </p:txBody>
      </p:sp>
      <p:sp>
        <p:nvSpPr>
          <p:cNvPr id="130093" name="Rectangle 45"/>
          <p:cNvSpPr>
            <a:spLocks noGrp="1" noChangeArrowheads="1"/>
          </p:cNvSpPr>
          <p:nvPr>
            <p:ph type="ftr" sz="quarter" idx="3"/>
          </p:nvPr>
        </p:nvSpPr>
        <p:spPr>
          <a:xfrm>
            <a:off x="3124200" y="6248400"/>
            <a:ext cx="2895600" cy="457200"/>
          </a:xfrm>
        </p:spPr>
        <p:txBody>
          <a:bodyPr/>
          <a:lstStyle>
            <a:lvl1pPr algn="ctr">
              <a:defRPr b="0">
                <a:effectLst>
                  <a:outerShdw blurRad="38100" dist="38100" dir="2700000" algn="tl">
                    <a:srgbClr val="000000"/>
                  </a:outerShdw>
                </a:effectLst>
              </a:defRPr>
            </a:lvl1pPr>
          </a:lstStyle>
          <a:p>
            <a:r>
              <a:rPr lang="en-US" smtClean="0"/>
              <a:t>SPA lecture2012</a:t>
            </a:r>
            <a:endParaRPr lang="en-US"/>
          </a:p>
        </p:txBody>
      </p:sp>
      <p:sp>
        <p:nvSpPr>
          <p:cNvPr id="130094" name="Rectangle 46"/>
          <p:cNvSpPr>
            <a:spLocks noGrp="1" noChangeArrowheads="1"/>
          </p:cNvSpPr>
          <p:nvPr>
            <p:ph type="sldNum" sz="quarter" idx="4"/>
          </p:nvPr>
        </p:nvSpPr>
        <p:spPr bwMode="auto">
          <a:xfrm>
            <a:off x="6553200" y="6243638"/>
            <a:ext cx="2133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11C8AC3E-39A5-435F-8A9C-DD3E220C18F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457200" y="1600200"/>
            <a:ext cx="8229600" cy="4530725"/>
          </a:xfrm>
        </p:spPr>
        <p:txBody>
          <a:bodyPr/>
          <a:lstStyle/>
          <a:p>
            <a:endParaRPr lang="en-IN"/>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5715000" y="6248400"/>
            <a:ext cx="2895600" cy="457200"/>
          </a:xfrm>
        </p:spPr>
        <p:txBody>
          <a:bodyPr/>
          <a:lstStyle>
            <a:lvl1pPr>
              <a:defRPr/>
            </a:lvl1pPr>
          </a:lstStyle>
          <a:p>
            <a:r>
              <a:rPr lang="en-US" smtClean="0"/>
              <a:t>SPA lecture2012</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IN"/>
          </a:p>
        </p:txBody>
      </p:sp>
      <p:sp>
        <p:nvSpPr>
          <p:cNvPr id="3" name="Chart Placeholder 2"/>
          <p:cNvSpPr>
            <a:spLocks noGrp="1"/>
          </p:cNvSpPr>
          <p:nvPr>
            <p:ph type="chart" idx="1"/>
          </p:nvPr>
        </p:nvSpPr>
        <p:spPr>
          <a:xfrm>
            <a:off x="457200" y="1600200"/>
            <a:ext cx="8229600" cy="4530725"/>
          </a:xfrm>
        </p:spPr>
        <p:txBody>
          <a:bodyPr/>
          <a:lstStyle/>
          <a:p>
            <a:endParaRPr lang="en-IN"/>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5715000" y="6248400"/>
            <a:ext cx="2895600" cy="457200"/>
          </a:xfrm>
        </p:spPr>
        <p:txBody>
          <a:bodyPr/>
          <a:lstStyle>
            <a:lvl1pPr>
              <a:defRPr/>
            </a:lvl1pPr>
          </a:lstStyle>
          <a:p>
            <a:r>
              <a:rPr lang="en-US" smtClean="0"/>
              <a:t>SPA lecture2012</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lipArt Placeholder 3"/>
          <p:cNvSpPr>
            <a:spLocks noGrp="1"/>
          </p:cNvSpPr>
          <p:nvPr>
            <p:ph type="clipArt" sz="half" idx="2"/>
          </p:nvPr>
        </p:nvSpPr>
        <p:spPr>
          <a:xfrm>
            <a:off x="4648200" y="1600200"/>
            <a:ext cx="4038600" cy="4530725"/>
          </a:xfrm>
        </p:spPr>
        <p:txBody>
          <a:bodyPr/>
          <a:lstStyle/>
          <a:p>
            <a:endParaRPr lang="en-IN"/>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5715000" y="6248400"/>
            <a:ext cx="2895600" cy="457200"/>
          </a:xfrm>
        </p:spPr>
        <p:txBody>
          <a:bodyPr/>
          <a:lstStyle>
            <a:lvl1pPr>
              <a:defRPr/>
            </a:lvl1pPr>
          </a:lstStyle>
          <a:p>
            <a:r>
              <a:rPr lang="en-US" smtClean="0"/>
              <a:t>SPA lecture2012</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43000"/>
          </a:xfrm>
        </p:spPr>
        <p:txBody>
          <a:bodyPr/>
          <a:lstStyle/>
          <a:p>
            <a:r>
              <a:rPr lang="en-US" smtClean="0"/>
              <a:t>Click to edit Master title style</a:t>
            </a:r>
            <a:endParaRPr lang="en-IN"/>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a:xfrm>
            <a:off x="457200" y="6243638"/>
            <a:ext cx="2133600" cy="457200"/>
          </a:xfrm>
        </p:spPr>
        <p:txBody>
          <a:bodyPr/>
          <a:lstStyle>
            <a:lvl1pPr>
              <a:defRPr/>
            </a:lvl1pPr>
          </a:lstStyle>
          <a:p>
            <a:endParaRPr lang="en-US"/>
          </a:p>
        </p:txBody>
      </p:sp>
      <p:sp>
        <p:nvSpPr>
          <p:cNvPr id="8" name="Footer Placeholder 7"/>
          <p:cNvSpPr>
            <a:spLocks noGrp="1"/>
          </p:cNvSpPr>
          <p:nvPr>
            <p:ph type="ftr" sz="quarter" idx="11"/>
          </p:nvPr>
        </p:nvSpPr>
        <p:spPr>
          <a:xfrm>
            <a:off x="5715000" y="6248400"/>
            <a:ext cx="2895600" cy="457200"/>
          </a:xfrm>
        </p:spPr>
        <p:txBody>
          <a:bodyPr/>
          <a:lstStyle>
            <a:lvl1pPr>
              <a:defRPr/>
            </a:lvl1pPr>
          </a:lstStyle>
          <a:p>
            <a:r>
              <a:rPr lang="en-US" smtClean="0"/>
              <a:t>SPA lecture2012</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SPA lecture2012</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906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906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906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129069" name="Rectangle 45"/>
          <p:cNvSpPr>
            <a:spLocks noGrp="1" noChangeArrowheads="1"/>
          </p:cNvSpPr>
          <p:nvPr>
            <p:ph type="ftr" sz="quarter" idx="3"/>
          </p:nvPr>
        </p:nvSpPr>
        <p:spPr bwMode="auto">
          <a:xfrm>
            <a:off x="57150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1"/>
            </a:lvl1pPr>
          </a:lstStyle>
          <a:p>
            <a:r>
              <a:rPr lang="en-US" smtClean="0"/>
              <a:t>SPA lecture2012</a:t>
            </a:r>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hf sldNum="0" hd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7"/>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8"/>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9"/>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9"/>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9"/>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9"/>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9"/>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Malthusian_Growth_Mode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en.wikipedia.org/wiki/Logistic_functio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censusindia.gov.in/"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mailto:iipsnfhs@vsnl.com" TargetMode="External"/><Relationship Id="rId2" Type="http://schemas.openxmlformats.org/officeDocument/2006/relationships/hyperlink" Target="http://nfhsindia.org/" TargetMode="External"/><Relationship Id="rId1" Type="http://schemas.openxmlformats.org/officeDocument/2006/relationships/slideLayout" Target="../slideLayouts/slideLayout2.xml"/><Relationship Id="rId4" Type="http://schemas.openxmlformats.org/officeDocument/2006/relationships/hyperlink" Target="mailto:iipsnfhs@gmail.com"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www.ehow.com/facts_5921631_difference-between-rural-urban-settlement.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609600"/>
            <a:ext cx="7772400" cy="2457450"/>
          </a:xfrm>
        </p:spPr>
        <p:txBody>
          <a:bodyPr/>
          <a:lstStyle/>
          <a:p>
            <a:r>
              <a:rPr lang="en-US" b="1" dirty="0" smtClean="0">
                <a:solidFill>
                  <a:srgbClr val="FFFF00"/>
                </a:solidFill>
                <a:effectLst/>
              </a:rPr>
              <a:t>Demography</a:t>
            </a:r>
            <a:br>
              <a:rPr lang="en-US" b="1" dirty="0" smtClean="0">
                <a:solidFill>
                  <a:srgbClr val="FFFF00"/>
                </a:solidFill>
                <a:effectLst/>
              </a:rPr>
            </a:br>
            <a:r>
              <a:rPr lang="en-US" b="1" dirty="0" smtClean="0">
                <a:solidFill>
                  <a:srgbClr val="FFFF00"/>
                </a:solidFill>
                <a:effectLst/>
              </a:rPr>
              <a:t/>
            </a:r>
            <a:br>
              <a:rPr lang="en-US" b="1" dirty="0" smtClean="0">
                <a:solidFill>
                  <a:srgbClr val="FFFF00"/>
                </a:solidFill>
                <a:effectLst/>
              </a:rPr>
            </a:br>
            <a:r>
              <a:rPr lang="en-US" sz="3200" b="1" dirty="0" err="1" smtClean="0">
                <a:solidFill>
                  <a:srgbClr val="FFFF00"/>
                </a:solidFill>
                <a:effectLst/>
              </a:rPr>
              <a:t>Dipak</a:t>
            </a:r>
            <a:r>
              <a:rPr lang="en-US" sz="3200" b="1" dirty="0" smtClean="0">
                <a:solidFill>
                  <a:srgbClr val="FFFF00"/>
                </a:solidFill>
                <a:effectLst/>
              </a:rPr>
              <a:t> Roy </a:t>
            </a:r>
            <a:r>
              <a:rPr lang="en-US" sz="3200" b="1" dirty="0" err="1" smtClean="0">
                <a:solidFill>
                  <a:srgbClr val="FFFF00"/>
                </a:solidFill>
                <a:effectLst/>
              </a:rPr>
              <a:t>Choudhury</a:t>
            </a:r>
            <a:r>
              <a:rPr lang="en-US" b="1" dirty="0" smtClean="0">
                <a:solidFill>
                  <a:srgbClr val="FFFF00"/>
                </a:solidFill>
                <a:effectLst/>
              </a:rPr>
              <a:t/>
            </a:r>
            <a:br>
              <a:rPr lang="en-US" b="1" dirty="0" smtClean="0">
                <a:solidFill>
                  <a:srgbClr val="FFFF00"/>
                </a:solidFill>
                <a:effectLst/>
              </a:rPr>
            </a:br>
            <a:r>
              <a:rPr lang="en-US" b="1" dirty="0" smtClean="0">
                <a:solidFill>
                  <a:srgbClr val="FFFF00"/>
                </a:solidFill>
                <a:effectLst/>
              </a:rPr>
              <a:t> </a:t>
            </a:r>
            <a:r>
              <a:rPr lang="en-US" sz="2800" b="1" i="1" dirty="0" smtClean="0">
                <a:solidFill>
                  <a:srgbClr val="FFFF00"/>
                </a:solidFill>
                <a:effectLst/>
              </a:rPr>
              <a:t>Retired Deputy Registrar General (Census)</a:t>
            </a:r>
            <a:endParaRPr lang="en-US" sz="2800" b="1" i="1" dirty="0">
              <a:solidFill>
                <a:srgbClr val="FFFF00"/>
              </a:solidFill>
              <a:effectLst/>
            </a:endParaRPr>
          </a:p>
        </p:txBody>
      </p:sp>
      <p:sp>
        <p:nvSpPr>
          <p:cNvPr id="4" name="Footer Placeholder 3"/>
          <p:cNvSpPr>
            <a:spLocks noGrp="1"/>
          </p:cNvSpPr>
          <p:nvPr>
            <p:ph type="ftr" sz="quarter" idx="3"/>
          </p:nvPr>
        </p:nvSpPr>
        <p:spPr>
          <a:xfrm>
            <a:off x="3124200" y="6324600"/>
            <a:ext cx="3124200" cy="381000"/>
          </a:xfrm>
        </p:spPr>
        <p:txBody>
          <a:bodyPr/>
          <a:lstStyle/>
          <a:p>
            <a:pPr algn="r"/>
            <a:r>
              <a:rPr lang="en-US" smtClean="0"/>
              <a:t>SPA lecture2012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r>
              <a:rPr lang="en-IN" sz="2800" dirty="0" smtClean="0"/>
              <a:t>The quantity (B</a:t>
            </a:r>
            <a:r>
              <a:rPr lang="en-IN" sz="2800" baseline="-25000" dirty="0" smtClean="0"/>
              <a:t>t</a:t>
            </a:r>
            <a:r>
              <a:rPr lang="en-IN" sz="2800" dirty="0" smtClean="0"/>
              <a:t> – </a:t>
            </a:r>
            <a:r>
              <a:rPr lang="en-IN" sz="2800" dirty="0" err="1" smtClean="0"/>
              <a:t>D</a:t>
            </a:r>
            <a:r>
              <a:rPr lang="en-IN" sz="2800" baseline="-25000" dirty="0" err="1" smtClean="0"/>
              <a:t>t</a:t>
            </a:r>
            <a:r>
              <a:rPr lang="en-IN" sz="2800" baseline="-25000" dirty="0" smtClean="0"/>
              <a:t> </a:t>
            </a:r>
            <a:r>
              <a:rPr lang="en-IN" sz="2800" dirty="0" smtClean="0"/>
              <a:t>) is known as the natural increase. It is defined as the surplus (or deficit) of births over deaths in a population in a given time period. </a:t>
            </a:r>
          </a:p>
          <a:p>
            <a:pPr>
              <a:buNone/>
            </a:pPr>
            <a:endParaRPr lang="en-IN" sz="2800" dirty="0" smtClean="0"/>
          </a:p>
          <a:p>
            <a:r>
              <a:rPr lang="en-IN" sz="2800" dirty="0" smtClean="0"/>
              <a:t>The quantity I</a:t>
            </a:r>
            <a:r>
              <a:rPr lang="en-IN" sz="2800" baseline="-25000" dirty="0" smtClean="0"/>
              <a:t>t</a:t>
            </a:r>
            <a:r>
              <a:rPr lang="en-IN" sz="2800" dirty="0" smtClean="0"/>
              <a:t> – E</a:t>
            </a:r>
            <a:r>
              <a:rPr lang="en-IN" sz="2800" baseline="-25000" dirty="0" smtClean="0"/>
              <a:t>t </a:t>
            </a:r>
            <a:r>
              <a:rPr lang="en-IN" sz="2800" dirty="0" smtClean="0"/>
              <a:t>is known as net migration. </a:t>
            </a:r>
          </a:p>
          <a:p>
            <a:pPr>
              <a:buNone/>
            </a:pPr>
            <a:endParaRPr lang="en-IN" sz="2800" dirty="0" smtClean="0"/>
          </a:p>
          <a:p>
            <a:r>
              <a:rPr lang="en-IN" sz="2800" dirty="0" smtClean="0"/>
              <a:t>Natural increase is the ultimate source of growth of population in the world as a whole.</a:t>
            </a:r>
          </a:p>
          <a:p>
            <a:pPr>
              <a:buNone/>
            </a:pPr>
            <a:endParaRPr lang="en-IN" sz="2800" dirty="0" smtClean="0"/>
          </a:p>
          <a:p>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buNone/>
            </a:pPr>
            <a:r>
              <a:rPr lang="en-IN" dirty="0" smtClean="0"/>
              <a:t>	C</a:t>
            </a:r>
            <a:r>
              <a:rPr lang="en-IN" sz="2800" dirty="0" smtClean="0"/>
              <a:t>ountry’s population size can only change because of three types of events, births, deaths and migration. </a:t>
            </a:r>
          </a:p>
          <a:p>
            <a:pPr>
              <a:buNone/>
            </a:pPr>
            <a:r>
              <a:rPr lang="en-IN" sz="2800" dirty="0" smtClean="0"/>
              <a:t>	</a:t>
            </a:r>
          </a:p>
          <a:p>
            <a:pPr>
              <a:buNone/>
            </a:pPr>
            <a:r>
              <a:rPr lang="en-IN" sz="2800" dirty="0" smtClean="0"/>
              <a:t>	The three events, births, deaths and migration are known as components of population change. </a:t>
            </a:r>
          </a:p>
          <a:p>
            <a:pPr>
              <a:buNone/>
            </a:pPr>
            <a:r>
              <a:rPr lang="en-IN" sz="2800" dirty="0" smtClean="0"/>
              <a:t>	</a:t>
            </a:r>
          </a:p>
          <a:p>
            <a:pPr>
              <a:buNone/>
            </a:pPr>
            <a:r>
              <a:rPr lang="en-IN" sz="2800" dirty="0" smtClean="0"/>
              <a:t>	Births are only one component of population change, and it should not be confused with the growth rate, which includes all components of change. </a:t>
            </a:r>
          </a:p>
          <a:p>
            <a:pPr>
              <a:buNone/>
            </a:pPr>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buNone/>
            </a:pPr>
            <a:r>
              <a:rPr lang="en-IN" dirty="0" smtClean="0"/>
              <a:t>	</a:t>
            </a:r>
            <a:r>
              <a:rPr lang="en-IN" sz="2800" dirty="0" smtClean="0"/>
              <a:t>Each of the above three factors of population change is said to be closely associated with the social and economic development of the population. </a:t>
            </a:r>
          </a:p>
          <a:p>
            <a:pPr>
              <a:buNone/>
            </a:pPr>
            <a:endParaRPr lang="en-IN" dirty="0" smtClean="0"/>
          </a:p>
          <a:p>
            <a:pPr>
              <a:buNone/>
            </a:pPr>
            <a:r>
              <a:rPr lang="en-IN" dirty="0" smtClean="0"/>
              <a:t>	</a:t>
            </a:r>
            <a:r>
              <a:rPr lang="en-IN" sz="2800" dirty="0" smtClean="0"/>
              <a:t>The nature and directions of these associations may vary from one population to another depending upon the circumstances under which the population has been changing. </a:t>
            </a:r>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pPr>
              <a:buNone/>
            </a:pPr>
            <a:r>
              <a:rPr lang="en-IN" dirty="0" smtClean="0"/>
              <a:t>	</a:t>
            </a:r>
            <a:r>
              <a:rPr lang="en-IN" sz="2800" dirty="0" smtClean="0"/>
              <a:t>One circumstance: the birth rate may be positively related with economic development of the population</a:t>
            </a:r>
          </a:p>
          <a:p>
            <a:pPr>
              <a:buNone/>
            </a:pPr>
            <a:r>
              <a:rPr lang="en-IN" sz="2800" dirty="0" smtClean="0"/>
              <a:t>	Other: birth rate may show a negative association in another situation. </a:t>
            </a:r>
          </a:p>
          <a:p>
            <a:pPr>
              <a:buNone/>
            </a:pPr>
            <a:r>
              <a:rPr lang="en-IN" sz="2800" dirty="0" smtClean="0"/>
              <a:t>	In case of mortality, the economic improvement of the region is expected to improve the better health condition of the people. </a:t>
            </a:r>
          </a:p>
          <a:p>
            <a:pPr>
              <a:buNone/>
            </a:pPr>
            <a:r>
              <a:rPr lang="en-IN" sz="2800" dirty="0" smtClean="0"/>
              <a:t>	</a:t>
            </a:r>
            <a:r>
              <a:rPr lang="en-US" sz="2800" dirty="0" smtClean="0"/>
              <a:t>Moreover, more people move to the places , where economic conditions are better.</a:t>
            </a:r>
            <a:endParaRPr lang="en-IN" sz="2800" dirty="0" smtClean="0"/>
          </a:p>
          <a:p>
            <a:pPr>
              <a:buNone/>
            </a:pPr>
            <a:r>
              <a:rPr lang="en-IN" dirty="0" smtClean="0"/>
              <a:t> </a:t>
            </a:r>
          </a:p>
          <a:p>
            <a:endParaRPr lang="en-IN" dirty="0" smtClean="0"/>
          </a:p>
          <a:p>
            <a:endParaRPr lang="en-IN" dirty="0" smtClean="0"/>
          </a:p>
          <a:p>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buNone/>
            </a:pPr>
            <a:r>
              <a:rPr lang="en-IN" sz="2800" b="1" dirty="0" smtClean="0">
                <a:solidFill>
                  <a:srgbClr val="FFFF00"/>
                </a:solidFill>
                <a:cs typeface="Arial" pitchFamily="34" charset="0"/>
              </a:rPr>
              <a:t>Measurement of population growth</a:t>
            </a:r>
          </a:p>
          <a:p>
            <a:pPr>
              <a:buNone/>
            </a:pPr>
            <a:endParaRPr lang="en-IN" sz="2800" dirty="0" smtClean="0">
              <a:cs typeface="Arial" pitchFamily="34" charset="0"/>
            </a:endParaRPr>
          </a:p>
          <a:p>
            <a:r>
              <a:rPr lang="en-IN" sz="2800" dirty="0" smtClean="0">
                <a:cs typeface="Arial" pitchFamily="34" charset="0"/>
              </a:rPr>
              <a:t>Simple models of population growth include the </a:t>
            </a:r>
            <a:r>
              <a:rPr lang="en-IN" sz="2800" dirty="0" smtClean="0">
                <a:solidFill>
                  <a:srgbClr val="0033CC"/>
                </a:solidFill>
                <a:cs typeface="Arial" pitchFamily="34" charset="0"/>
                <a:hlinkClick r:id="rId3" tooltip="Malthusian Growth Model"/>
              </a:rPr>
              <a:t>Malthusian Growth Model</a:t>
            </a:r>
            <a:r>
              <a:rPr lang="en-IN" sz="2800" dirty="0" smtClean="0">
                <a:solidFill>
                  <a:srgbClr val="0033CC"/>
                </a:solidFill>
                <a:cs typeface="Arial" pitchFamily="34" charset="0"/>
              </a:rPr>
              <a:t> </a:t>
            </a:r>
            <a:r>
              <a:rPr lang="en-IN" sz="2800" dirty="0" smtClean="0">
                <a:cs typeface="Arial" pitchFamily="34" charset="0"/>
              </a:rPr>
              <a:t>and the </a:t>
            </a:r>
            <a:r>
              <a:rPr lang="en-IN" sz="2800" dirty="0" smtClean="0">
                <a:cs typeface="Arial" pitchFamily="34" charset="0"/>
                <a:hlinkClick r:id="rId4" tooltip="Logistic function"/>
              </a:rPr>
              <a:t>logistic model</a:t>
            </a:r>
            <a:r>
              <a:rPr lang="en-IN" sz="2800" u="sng" dirty="0" smtClean="0">
                <a:cs typeface="Arial" pitchFamily="34" charset="0"/>
              </a:rPr>
              <a:t>.</a:t>
            </a:r>
            <a:endParaRPr lang="en-IN" sz="2800" dirty="0" smtClean="0">
              <a:cs typeface="Arial" pitchFamily="34" charset="0"/>
            </a:endParaRPr>
          </a:p>
          <a:p>
            <a:endParaRPr lang="en-IN" sz="2800" dirty="0" smtClean="0"/>
          </a:p>
          <a:p>
            <a:r>
              <a:rPr lang="en-US" sz="2800" b="1" dirty="0" smtClean="0">
                <a:cs typeface="Arial" pitchFamily="34" charset="0"/>
              </a:rPr>
              <a:t>Formula of Malthusian Growth Model</a:t>
            </a:r>
          </a:p>
          <a:p>
            <a:endParaRPr lang="en-IN" sz="2800" b="1" dirty="0" smtClean="0">
              <a:cs typeface="Arial" pitchFamily="34" charset="0"/>
            </a:endParaRPr>
          </a:p>
          <a:p>
            <a:r>
              <a:rPr lang="en-IN" sz="2800" dirty="0" smtClean="0">
                <a:solidFill>
                  <a:srgbClr val="FFFF00"/>
                </a:solidFill>
                <a:effectLst/>
                <a:cs typeface="Arial" pitchFamily="34" charset="0"/>
              </a:rPr>
              <a:t> P</a:t>
            </a:r>
            <a:r>
              <a:rPr lang="en-IN" sz="2800" baseline="-25000" dirty="0" smtClean="0">
                <a:solidFill>
                  <a:srgbClr val="FFFF00"/>
                </a:solidFill>
                <a:effectLst/>
                <a:cs typeface="Arial" pitchFamily="34" charset="0"/>
              </a:rPr>
              <a:t>t</a:t>
            </a:r>
            <a:r>
              <a:rPr lang="en-IN" sz="2800" dirty="0" smtClean="0">
                <a:solidFill>
                  <a:srgbClr val="FFFF00"/>
                </a:solidFill>
                <a:effectLst/>
                <a:cs typeface="Arial" pitchFamily="34" charset="0"/>
              </a:rPr>
              <a:t> = P</a:t>
            </a:r>
            <a:r>
              <a:rPr lang="en-IN" sz="2800" baseline="-25000" dirty="0" smtClean="0">
                <a:solidFill>
                  <a:srgbClr val="FFFF00"/>
                </a:solidFill>
                <a:effectLst/>
                <a:cs typeface="Arial" pitchFamily="34" charset="0"/>
              </a:rPr>
              <a:t>0 </a:t>
            </a:r>
            <a:r>
              <a:rPr lang="en-IN" sz="2800" dirty="0" smtClean="0">
                <a:solidFill>
                  <a:srgbClr val="FFFF00"/>
                </a:solidFill>
                <a:effectLst/>
                <a:cs typeface="Arial" pitchFamily="34" charset="0"/>
              </a:rPr>
              <a:t> * e </a:t>
            </a:r>
            <a:r>
              <a:rPr lang="en-IN" sz="2800" baseline="30000" dirty="0" smtClean="0">
                <a:solidFill>
                  <a:srgbClr val="FFFF00"/>
                </a:solidFill>
                <a:effectLst/>
                <a:cs typeface="Arial" pitchFamily="34" charset="0"/>
              </a:rPr>
              <a:t>r t       or     </a:t>
            </a:r>
            <a:r>
              <a:rPr lang="en-IN" sz="2800" dirty="0" smtClean="0">
                <a:solidFill>
                  <a:srgbClr val="FFFF00"/>
                </a:solidFill>
                <a:effectLst/>
              </a:rPr>
              <a:t>P</a:t>
            </a:r>
            <a:r>
              <a:rPr lang="en-IN" sz="2800" baseline="-25000" dirty="0" smtClean="0">
                <a:solidFill>
                  <a:srgbClr val="FFFF00"/>
                </a:solidFill>
                <a:effectLst/>
              </a:rPr>
              <a:t>t</a:t>
            </a:r>
            <a:r>
              <a:rPr lang="en-IN" sz="2800" dirty="0" smtClean="0">
                <a:solidFill>
                  <a:srgbClr val="FFFF00"/>
                </a:solidFill>
                <a:effectLst/>
              </a:rPr>
              <a:t> = P</a:t>
            </a:r>
            <a:r>
              <a:rPr lang="en-IN" sz="2800" baseline="-25000" dirty="0" smtClean="0">
                <a:solidFill>
                  <a:srgbClr val="FFFF00"/>
                </a:solidFill>
                <a:effectLst/>
              </a:rPr>
              <a:t>0</a:t>
            </a:r>
            <a:r>
              <a:rPr lang="en-IN" sz="2800" dirty="0" smtClean="0">
                <a:solidFill>
                  <a:srgbClr val="FFFF00"/>
                </a:solidFill>
                <a:effectLst/>
              </a:rPr>
              <a:t> * (1+r)</a:t>
            </a:r>
            <a:r>
              <a:rPr lang="en-IN" sz="2800" baseline="30000" dirty="0" smtClean="0">
                <a:solidFill>
                  <a:srgbClr val="FFFF00"/>
                </a:solidFill>
                <a:effectLst/>
              </a:rPr>
              <a:t>t</a:t>
            </a:r>
            <a:endParaRPr lang="en-IN" sz="2800" dirty="0" smtClean="0">
              <a:solidFill>
                <a:srgbClr val="FFFF00"/>
              </a:solidFill>
              <a:effectLst/>
            </a:endParaRPr>
          </a:p>
          <a:p>
            <a:pPr>
              <a:buNone/>
            </a:pPr>
            <a:r>
              <a:rPr lang="en-IN" sz="2800" dirty="0" smtClean="0">
                <a:cs typeface="Arial" pitchFamily="34" charset="0"/>
              </a:rPr>
              <a:t>		where</a:t>
            </a:r>
          </a:p>
          <a:p>
            <a:pPr lvl="0">
              <a:buNone/>
            </a:pPr>
            <a:r>
              <a:rPr lang="en-IN" sz="2800" i="1" dirty="0" smtClean="0">
                <a:cs typeface="Arial" pitchFamily="34" charset="0"/>
              </a:rPr>
              <a:t>	P</a:t>
            </a:r>
            <a:r>
              <a:rPr lang="en-IN" sz="2800" baseline="-25000" dirty="0" smtClean="0">
                <a:cs typeface="Arial" pitchFamily="34" charset="0"/>
              </a:rPr>
              <a:t>0</a:t>
            </a:r>
            <a:r>
              <a:rPr lang="en-IN" sz="2800" dirty="0" smtClean="0">
                <a:cs typeface="Arial" pitchFamily="34" charset="0"/>
              </a:rPr>
              <a:t> = initial population,  P</a:t>
            </a:r>
            <a:r>
              <a:rPr lang="en-IN" sz="2800" baseline="-25000" dirty="0" smtClean="0">
                <a:cs typeface="Arial" pitchFamily="34" charset="0"/>
              </a:rPr>
              <a:t>t</a:t>
            </a:r>
            <a:r>
              <a:rPr lang="en-IN" sz="2800" dirty="0" smtClean="0">
                <a:cs typeface="Arial" pitchFamily="34" charset="0"/>
              </a:rPr>
              <a:t> = population at time t</a:t>
            </a:r>
          </a:p>
          <a:p>
            <a:pPr lvl="0">
              <a:buNone/>
            </a:pPr>
            <a:r>
              <a:rPr lang="en-IN" sz="2800" i="1" dirty="0" smtClean="0">
                <a:cs typeface="Arial" pitchFamily="34" charset="0"/>
              </a:rPr>
              <a:t>	r</a:t>
            </a:r>
            <a:r>
              <a:rPr lang="en-IN" sz="2800" dirty="0" smtClean="0">
                <a:cs typeface="Arial" pitchFamily="34" charset="0"/>
              </a:rPr>
              <a:t> = growth rate and    t = time</a:t>
            </a:r>
          </a:p>
          <a:p>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r>
              <a:rPr lang="en-IN" sz="2800" dirty="0" smtClean="0">
                <a:latin typeface="Arial" pitchFamily="34" charset="0"/>
                <a:cs typeface="Arial" pitchFamily="34" charset="0"/>
              </a:rPr>
              <a:t>The model is sometimes called simple exponential growth model, which is essentially exponential growth based on a </a:t>
            </a:r>
            <a:r>
              <a:rPr lang="en-IN" sz="2800" dirty="0" smtClean="0">
                <a:solidFill>
                  <a:srgbClr val="FFFF00"/>
                </a:solidFill>
                <a:latin typeface="Arial" pitchFamily="34" charset="0"/>
                <a:cs typeface="Arial" pitchFamily="34" charset="0"/>
              </a:rPr>
              <a:t>constant rate of compound interest. </a:t>
            </a:r>
            <a:r>
              <a:rPr lang="en-IN" sz="2800" dirty="0" smtClean="0">
                <a:latin typeface="Arial" pitchFamily="34" charset="0"/>
                <a:cs typeface="Arial" pitchFamily="34" charset="0"/>
              </a:rPr>
              <a:t>The model is named after Reverend Thomas Malthus, who authored ‘An Essay on the Principle of Population’ in 1798. His theory has two basic principles:</a:t>
            </a:r>
          </a:p>
          <a:p>
            <a:endParaRPr lang="en-IN" sz="2800" dirty="0" smtClean="0">
              <a:latin typeface="Arial" pitchFamily="34" charset="0"/>
              <a:cs typeface="Arial" pitchFamily="34" charset="0"/>
            </a:endParaRPr>
          </a:p>
          <a:p>
            <a:r>
              <a:rPr lang="en-CA" sz="2800" dirty="0" smtClean="0">
                <a:ea typeface="Arial Unicode MS" pitchFamily="34" charset="-128"/>
                <a:cs typeface="Arial Unicode MS" pitchFamily="34" charset="-128"/>
              </a:rPr>
              <a:t>Population grows at a </a:t>
            </a:r>
            <a:r>
              <a:rPr lang="en-CA" sz="2800" dirty="0" smtClean="0">
                <a:solidFill>
                  <a:srgbClr val="FF0000"/>
                </a:solidFill>
                <a:ea typeface="Arial Unicode MS" pitchFamily="34" charset="-128"/>
                <a:cs typeface="Arial Unicode MS" pitchFamily="34" charset="-128"/>
              </a:rPr>
              <a:t>geometric</a:t>
            </a:r>
            <a:r>
              <a:rPr lang="en-CA" sz="2800" dirty="0" smtClean="0">
                <a:ea typeface="Arial Unicode MS" pitchFamily="34" charset="-128"/>
                <a:cs typeface="Arial Unicode MS" pitchFamily="34" charset="-128"/>
              </a:rPr>
              <a:t> rate i.e. 1, 2</a:t>
            </a:r>
            <a:r>
              <a:rPr lang="en-CA" sz="2800" smtClean="0">
                <a:ea typeface="Arial Unicode MS" pitchFamily="34" charset="-128"/>
                <a:cs typeface="Arial Unicode MS" pitchFamily="34" charset="-128"/>
              </a:rPr>
              <a:t>, 4, 8, </a:t>
            </a:r>
            <a:r>
              <a:rPr lang="en-CA" sz="2800" dirty="0" smtClean="0">
                <a:ea typeface="Arial Unicode MS" pitchFamily="34" charset="-128"/>
                <a:cs typeface="Arial Unicode MS" pitchFamily="34" charset="-128"/>
              </a:rPr>
              <a:t>16, 32, etc. </a:t>
            </a:r>
          </a:p>
          <a:p>
            <a:r>
              <a:rPr lang="en-CA" sz="2800" dirty="0" smtClean="0">
                <a:cs typeface="Times New Roman" charset="0"/>
              </a:rPr>
              <a:t>Food production increases at an </a:t>
            </a:r>
            <a:r>
              <a:rPr lang="en-CA" sz="2800" dirty="0" smtClean="0">
                <a:solidFill>
                  <a:srgbClr val="FF0000"/>
                </a:solidFill>
                <a:cs typeface="Times New Roman" charset="0"/>
              </a:rPr>
              <a:t>arithmetic</a:t>
            </a:r>
            <a:r>
              <a:rPr lang="en-CA" sz="2800" dirty="0" smtClean="0">
                <a:cs typeface="Times New Roman" charset="0"/>
              </a:rPr>
              <a:t> rate i.e. 1, 2, 3, 4, etc. </a:t>
            </a:r>
          </a:p>
          <a:p>
            <a:pPr>
              <a:buNone/>
            </a:pPr>
            <a:endParaRPr lang="en-IN" sz="2800" dirty="0" smtClean="0">
              <a:latin typeface="Arial" pitchFamily="34" charset="0"/>
              <a:cs typeface="Arial" pitchFamily="34" charset="0"/>
            </a:endParaRPr>
          </a:p>
          <a:p>
            <a:pPr>
              <a:buNone/>
            </a:pPr>
            <a:endParaRPr lang="en-IN" sz="2800" dirty="0" smtClean="0">
              <a:latin typeface="Arial" pitchFamily="34" charset="0"/>
              <a:cs typeface="Arial" pitchFamily="34" charset="0"/>
            </a:endParaRPr>
          </a:p>
          <a:p>
            <a:endParaRPr lang="en-IN" dirty="0" smtClean="0"/>
          </a:p>
          <a:p>
            <a:pPr>
              <a:buNone/>
            </a:pPr>
            <a:r>
              <a:rPr lang="en-IN" dirty="0" smtClean="0"/>
              <a:t>			</a:t>
            </a:r>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eaLnBrk="1" hangingPunct="1">
              <a:lnSpc>
                <a:spcPct val="90000"/>
              </a:lnSpc>
            </a:pPr>
            <a:r>
              <a:rPr lang="en-CA" sz="2800" dirty="0" smtClean="0">
                <a:cs typeface="Times New Roman" charset="0"/>
              </a:rPr>
              <a:t>The consequence of these two principles is that eventually, population will exceed the capacity of agriculture to support the new population numbers. Population would rise until a limit to growth was reached. Further growth would be limited when: </a:t>
            </a:r>
          </a:p>
          <a:p>
            <a:pPr eaLnBrk="1" hangingPunct="1">
              <a:lnSpc>
                <a:spcPct val="90000"/>
              </a:lnSpc>
              <a:buNone/>
            </a:pPr>
            <a:endParaRPr lang="en-CA" sz="2800" dirty="0" smtClean="0">
              <a:cs typeface="Times New Roman" charset="0"/>
            </a:endParaRPr>
          </a:p>
          <a:p>
            <a:pPr lvl="1" eaLnBrk="1" hangingPunct="1">
              <a:lnSpc>
                <a:spcPct val="90000"/>
              </a:lnSpc>
            </a:pPr>
            <a:r>
              <a:rPr lang="en-CA" sz="2400" dirty="0" smtClean="0">
                <a:cs typeface="Times New Roman" charset="0"/>
              </a:rPr>
              <a:t>preventive checks - postponement of marriage (lowering of fertility rate), increased cost of food etc.</a:t>
            </a:r>
          </a:p>
          <a:p>
            <a:pPr lvl="1" eaLnBrk="1" hangingPunct="1">
              <a:lnSpc>
                <a:spcPct val="90000"/>
              </a:lnSpc>
              <a:buNone/>
            </a:pPr>
            <a:endParaRPr lang="en-CA" sz="2400" dirty="0" smtClean="0">
              <a:cs typeface="Times New Roman" charset="0"/>
            </a:endParaRPr>
          </a:p>
          <a:p>
            <a:pPr lvl="1" eaLnBrk="1" hangingPunct="1">
              <a:lnSpc>
                <a:spcPct val="90000"/>
              </a:lnSpc>
            </a:pPr>
            <a:r>
              <a:rPr lang="en-CA" sz="2400" dirty="0" smtClean="0">
                <a:cs typeface="Times New Roman" charset="0"/>
              </a:rPr>
              <a:t>positive checks - famine, war, disease, would increase the death rate.</a:t>
            </a:r>
            <a:r>
              <a:rPr lang="en-CA" sz="2400" dirty="0" smtClean="0"/>
              <a:t> </a:t>
            </a:r>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SPA lecture2012</a:t>
            </a:r>
            <a:endParaRPr lang="en-US"/>
          </a:p>
        </p:txBody>
      </p:sp>
      <p:pic>
        <p:nvPicPr>
          <p:cNvPr id="5" name="Content Placeholder 4" descr="'J' Curve - Population Crash Model"/>
          <p:cNvPicPr>
            <a:picLocks noGrp="1" noChangeAspect="1" noChangeArrowheads="1"/>
          </p:cNvPicPr>
          <p:nvPr>
            <p:ph idx="1"/>
          </p:nvPr>
        </p:nvPicPr>
        <p:blipFill>
          <a:blip r:embed="rId2"/>
          <a:srcRect/>
          <a:stretch>
            <a:fillRect/>
          </a:stretch>
        </p:blipFill>
        <p:spPr>
          <a:xfrm>
            <a:off x="685800" y="199101"/>
            <a:ext cx="6936353" cy="5592099"/>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800" dirty="0" smtClean="0">
                <a:latin typeface="Arial" pitchFamily="34" charset="0"/>
                <a:cs typeface="Arial" pitchFamily="34" charset="0"/>
              </a:rPr>
              <a:t>In Logistic Model, the growth rate decreases with increasing number of individuals until it becomes zero when the population reaches a maximum.  </a:t>
            </a:r>
          </a:p>
          <a:p>
            <a:pPr lvl="0"/>
            <a:endParaRPr lang="en-IN" sz="2800" dirty="0" smtClean="0">
              <a:latin typeface="Arial" pitchFamily="34" charset="0"/>
              <a:cs typeface="Arial" pitchFamily="34" charset="0"/>
            </a:endParaRPr>
          </a:p>
          <a:p>
            <a:pPr lvl="0"/>
            <a:r>
              <a:rPr lang="en-IN" sz="2800" dirty="0" smtClean="0">
                <a:latin typeface="Arial" pitchFamily="34" charset="0"/>
                <a:cs typeface="Arial" pitchFamily="34" charset="0"/>
              </a:rPr>
              <a:t>Two types of growth rates are generally used for all practical purposes. </a:t>
            </a:r>
          </a:p>
          <a:p>
            <a:pPr lvl="1"/>
            <a:r>
              <a:rPr lang="en-IN" dirty="0" smtClean="0">
                <a:solidFill>
                  <a:srgbClr val="FFFF00"/>
                </a:solidFill>
                <a:latin typeface="Arial" pitchFamily="34" charset="0"/>
                <a:cs typeface="Arial" pitchFamily="34" charset="0"/>
              </a:rPr>
              <a:t>Decadal growth rate</a:t>
            </a:r>
          </a:p>
          <a:p>
            <a:pPr lvl="1"/>
            <a:r>
              <a:rPr lang="en-IN" dirty="0" smtClean="0">
                <a:solidFill>
                  <a:srgbClr val="FFFF00"/>
                </a:solidFill>
                <a:latin typeface="Arial" pitchFamily="34" charset="0"/>
                <a:cs typeface="Arial" pitchFamily="34" charset="0"/>
              </a:rPr>
              <a:t>Average annual exponential growth rate</a:t>
            </a:r>
            <a:r>
              <a:rPr lang="en-IN" dirty="0" smtClean="0">
                <a:latin typeface="Arial" pitchFamily="34" charset="0"/>
                <a:cs typeface="Arial" pitchFamily="34" charset="0"/>
              </a:rPr>
              <a:t>. </a:t>
            </a:r>
          </a:p>
          <a:p>
            <a:pPr lvl="1">
              <a:buNone/>
            </a:pPr>
            <a:r>
              <a:rPr lang="en-IN" dirty="0" smtClean="0">
                <a:latin typeface="Arial" pitchFamily="34" charset="0"/>
                <a:cs typeface="Arial" pitchFamily="34" charset="0"/>
              </a:rPr>
              <a:t>	</a:t>
            </a:r>
          </a:p>
          <a:p>
            <a:pPr lvl="1">
              <a:buNone/>
            </a:pPr>
            <a:r>
              <a:rPr lang="en-IN" sz="2400" dirty="0" smtClean="0">
                <a:latin typeface="Arial" pitchFamily="34" charset="0"/>
                <a:cs typeface="Arial" pitchFamily="34" charset="0"/>
              </a:rPr>
              <a:t>	</a:t>
            </a:r>
          </a:p>
          <a:p>
            <a:endParaRPr lang="en-IN" sz="2800" dirty="0" smtClean="0">
              <a:latin typeface="Arial" pitchFamily="34" charset="0"/>
              <a:cs typeface="Arial" pitchFamily="34" charset="0"/>
            </a:endParaRPr>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800" dirty="0" smtClean="0">
                <a:latin typeface="Arial" pitchFamily="34" charset="0"/>
                <a:cs typeface="Arial" pitchFamily="34" charset="0"/>
              </a:rPr>
              <a:t>Decadal growth rates consider population at two points of time, say, 2001 and 2011. If the two points cover the same territory and follow similar rules of enumeration, then the decadal growth rate (as an example, census in India is held once a decade) for ,say, population in 2011 and 2001 is</a:t>
            </a:r>
          </a:p>
          <a:p>
            <a:endParaRPr lang="en-IN" sz="2800" dirty="0" smtClean="0">
              <a:latin typeface="Arial" pitchFamily="34" charset="0"/>
              <a:cs typeface="Arial" pitchFamily="34" charset="0"/>
            </a:endParaRPr>
          </a:p>
          <a:p>
            <a:pPr>
              <a:buNone/>
            </a:pPr>
            <a:r>
              <a:rPr lang="en-IN" sz="1600" dirty="0" smtClean="0">
                <a:latin typeface="Arial" pitchFamily="34" charset="0"/>
                <a:cs typeface="Arial" pitchFamily="34" charset="0"/>
              </a:rPr>
              <a:t>		</a:t>
            </a:r>
            <a:r>
              <a:rPr lang="en-IN" sz="1600" dirty="0" smtClean="0">
                <a:solidFill>
                  <a:srgbClr val="FFFF00"/>
                </a:solidFill>
                <a:latin typeface="Arial" pitchFamily="34" charset="0"/>
                <a:cs typeface="Arial" pitchFamily="34" charset="0"/>
              </a:rPr>
              <a:t>                  </a:t>
            </a:r>
            <a:r>
              <a:rPr lang="en-IN" dirty="0" smtClean="0">
                <a:solidFill>
                  <a:srgbClr val="FFFF00"/>
                </a:solidFill>
                <a:latin typeface="Arial" pitchFamily="34" charset="0"/>
                <a:cs typeface="Arial" pitchFamily="34" charset="0"/>
              </a:rPr>
              <a:t>(P</a:t>
            </a:r>
            <a:r>
              <a:rPr lang="en-IN" baseline="-25000" dirty="0" smtClean="0">
                <a:solidFill>
                  <a:srgbClr val="FFFF00"/>
                </a:solidFill>
                <a:latin typeface="Arial" pitchFamily="34" charset="0"/>
                <a:cs typeface="Arial" pitchFamily="34" charset="0"/>
              </a:rPr>
              <a:t>2011</a:t>
            </a:r>
            <a:r>
              <a:rPr lang="en-IN" dirty="0" smtClean="0">
                <a:solidFill>
                  <a:srgbClr val="FFFF00"/>
                </a:solidFill>
                <a:latin typeface="Arial" pitchFamily="34" charset="0"/>
                <a:cs typeface="Arial" pitchFamily="34" charset="0"/>
              </a:rPr>
              <a:t> – P</a:t>
            </a:r>
            <a:r>
              <a:rPr lang="en-IN" baseline="-25000" dirty="0" smtClean="0">
                <a:solidFill>
                  <a:srgbClr val="FFFF00"/>
                </a:solidFill>
                <a:latin typeface="Arial" pitchFamily="34" charset="0"/>
                <a:cs typeface="Arial" pitchFamily="34" charset="0"/>
              </a:rPr>
              <a:t>2001</a:t>
            </a:r>
            <a:r>
              <a:rPr lang="en-IN" dirty="0" smtClean="0">
                <a:solidFill>
                  <a:srgbClr val="FFFF00"/>
                </a:solidFill>
                <a:latin typeface="Arial" pitchFamily="34" charset="0"/>
                <a:cs typeface="Arial" pitchFamily="34" charset="0"/>
              </a:rPr>
              <a:t>)*100</a:t>
            </a:r>
          </a:p>
          <a:p>
            <a:pPr>
              <a:buNone/>
            </a:pPr>
            <a:r>
              <a:rPr lang="en-IN" dirty="0" smtClean="0">
                <a:solidFill>
                  <a:srgbClr val="FFFF00"/>
                </a:solidFill>
                <a:latin typeface="Arial" pitchFamily="34" charset="0"/>
                <a:cs typeface="Arial" pitchFamily="34" charset="0"/>
              </a:rPr>
              <a:t>	                -----------------</a:t>
            </a:r>
          </a:p>
          <a:p>
            <a:pPr>
              <a:buNone/>
            </a:pPr>
            <a:r>
              <a:rPr lang="en-IN" dirty="0" smtClean="0">
                <a:solidFill>
                  <a:srgbClr val="FFFF00"/>
                </a:solidFill>
                <a:latin typeface="Arial" pitchFamily="34" charset="0"/>
                <a:cs typeface="Arial" pitchFamily="34" charset="0"/>
              </a:rPr>
              <a:t>	                    P</a:t>
            </a:r>
            <a:r>
              <a:rPr lang="en-IN" baseline="-25000" dirty="0" smtClean="0">
                <a:solidFill>
                  <a:srgbClr val="FFFF00"/>
                </a:solidFill>
                <a:latin typeface="Arial" pitchFamily="34" charset="0"/>
                <a:cs typeface="Arial" pitchFamily="34" charset="0"/>
              </a:rPr>
              <a:t>2001</a:t>
            </a:r>
            <a:endParaRPr lang="en-IN" dirty="0" smtClean="0">
              <a:solidFill>
                <a:srgbClr val="FFFF00"/>
              </a:solidFill>
              <a:latin typeface="Arial" pitchFamily="34" charset="0"/>
              <a:cs typeface="Arial" pitchFamily="34" charset="0"/>
            </a:endParaRPr>
          </a:p>
          <a:p>
            <a:pPr lvl="3">
              <a:buNone/>
            </a:pPr>
            <a:endParaRPr lang="en-IN" sz="16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r>
              <a:rPr lang="en-US" altLang="zh-CN" sz="2800" dirty="0" smtClean="0">
                <a:latin typeface="Arial" charset="0"/>
                <a:ea typeface="宋体" charset="-122"/>
              </a:rPr>
              <a:t>Demography has been coined from the Greek words </a:t>
            </a:r>
            <a:r>
              <a:rPr lang="en-US" altLang="zh-CN" sz="2800" dirty="0" smtClean="0">
                <a:ea typeface="宋体" charset="-122"/>
              </a:rPr>
              <a:t>‘</a:t>
            </a:r>
            <a:r>
              <a:rPr lang="en-US" altLang="zh-CN" sz="2800" dirty="0" smtClean="0">
                <a:latin typeface="Arial" charset="0"/>
                <a:ea typeface="宋体" charset="-122"/>
              </a:rPr>
              <a:t>Demos</a:t>
            </a:r>
            <a:r>
              <a:rPr lang="en-US" altLang="zh-CN" sz="2800" dirty="0" smtClean="0">
                <a:ea typeface="宋体" charset="-122"/>
              </a:rPr>
              <a:t>’</a:t>
            </a:r>
            <a:r>
              <a:rPr lang="en-US" altLang="zh-CN" sz="2800" dirty="0" smtClean="0">
                <a:latin typeface="Arial" charset="0"/>
                <a:ea typeface="宋体" charset="-122"/>
              </a:rPr>
              <a:t> and </a:t>
            </a:r>
            <a:r>
              <a:rPr lang="en-US" altLang="zh-CN" sz="2800" dirty="0" smtClean="0">
                <a:ea typeface="宋体" charset="-122"/>
              </a:rPr>
              <a:t>‘</a:t>
            </a:r>
            <a:r>
              <a:rPr lang="en-US" altLang="zh-CN" sz="2800" dirty="0" err="1" smtClean="0">
                <a:latin typeface="Arial" charset="0"/>
                <a:ea typeface="宋体" charset="-122"/>
              </a:rPr>
              <a:t>Graphy</a:t>
            </a:r>
            <a:r>
              <a:rPr lang="en-US" altLang="zh-CN" sz="2800" dirty="0" smtClean="0">
                <a:ea typeface="宋体" charset="-122"/>
              </a:rPr>
              <a:t>’</a:t>
            </a:r>
            <a:r>
              <a:rPr lang="en-US" altLang="zh-CN" sz="2800" dirty="0" smtClean="0">
                <a:latin typeface="Arial" charset="0"/>
                <a:ea typeface="宋体" charset="-122"/>
              </a:rPr>
              <a:t> which means </a:t>
            </a:r>
            <a:r>
              <a:rPr lang="en-US" altLang="zh-CN" sz="2800" dirty="0" smtClean="0">
                <a:ea typeface="宋体" charset="-122"/>
              </a:rPr>
              <a:t>‘</a:t>
            </a:r>
            <a:r>
              <a:rPr lang="en-US" altLang="zh-CN" sz="2800" dirty="0" smtClean="0">
                <a:latin typeface="Arial" charset="0"/>
                <a:ea typeface="宋体" charset="-122"/>
              </a:rPr>
              <a:t>Population </a:t>
            </a:r>
            <a:r>
              <a:rPr lang="en-US" altLang="zh-CN" sz="2800" dirty="0" smtClean="0">
                <a:ea typeface="宋体" charset="-122"/>
              </a:rPr>
              <a:t>‘</a:t>
            </a:r>
            <a:r>
              <a:rPr lang="en-US" altLang="zh-CN" sz="2800" dirty="0" smtClean="0">
                <a:latin typeface="Arial" charset="0"/>
                <a:ea typeface="宋体" charset="-122"/>
              </a:rPr>
              <a:t> and </a:t>
            </a:r>
            <a:r>
              <a:rPr lang="en-US" altLang="zh-CN" sz="2800" dirty="0" smtClean="0">
                <a:ea typeface="宋体" charset="-122"/>
              </a:rPr>
              <a:t>‘</a:t>
            </a:r>
            <a:r>
              <a:rPr lang="en-US" altLang="zh-CN" sz="2800" dirty="0" smtClean="0">
                <a:latin typeface="Arial" charset="0"/>
                <a:ea typeface="宋体" charset="-122"/>
              </a:rPr>
              <a:t>Science</a:t>
            </a:r>
            <a:r>
              <a:rPr lang="en-US" altLang="zh-CN" sz="2800" dirty="0" smtClean="0">
                <a:ea typeface="宋体" charset="-122"/>
              </a:rPr>
              <a:t>’ .</a:t>
            </a:r>
          </a:p>
          <a:p>
            <a:r>
              <a:rPr lang="en-US" altLang="zh-CN" sz="2800" dirty="0" smtClean="0">
                <a:latin typeface="Arial" charset="0"/>
                <a:ea typeface="宋体" charset="-122"/>
              </a:rPr>
              <a:t>As such, the word demography implies the meaning </a:t>
            </a:r>
            <a:r>
              <a:rPr lang="en-US" altLang="zh-CN" sz="2800" dirty="0" smtClean="0">
                <a:ea typeface="宋体" charset="-122"/>
              </a:rPr>
              <a:t>‘</a:t>
            </a:r>
            <a:r>
              <a:rPr lang="en-US" altLang="zh-CN" sz="2800" dirty="0" smtClean="0">
                <a:latin typeface="Arial" charset="0"/>
                <a:ea typeface="宋体" charset="-122"/>
              </a:rPr>
              <a:t>population study</a:t>
            </a:r>
            <a:r>
              <a:rPr lang="en-US" altLang="zh-CN" sz="2800" dirty="0" smtClean="0">
                <a:ea typeface="宋体" charset="-122"/>
              </a:rPr>
              <a:t>’</a:t>
            </a:r>
            <a:r>
              <a:rPr lang="en-US" altLang="zh-CN" sz="2800" dirty="0" smtClean="0">
                <a:latin typeface="Arial" charset="0"/>
                <a:ea typeface="宋体" charset="-122"/>
              </a:rPr>
              <a:t>. </a:t>
            </a:r>
          </a:p>
          <a:p>
            <a:r>
              <a:rPr lang="en-IN" sz="2800" dirty="0" smtClean="0"/>
              <a:t>Population is defined as a group of objects or organisms of the same kind. </a:t>
            </a:r>
          </a:p>
          <a:p>
            <a:r>
              <a:rPr lang="en-IN" sz="2800" dirty="0" smtClean="0"/>
              <a:t>Every one is a member of the population. </a:t>
            </a:r>
          </a:p>
          <a:p>
            <a:r>
              <a:rPr lang="en-IN" sz="2800" dirty="0" smtClean="0"/>
              <a:t>The numerical portrayal of a human population is sometimes known as “demography (Barclay, 1958).</a:t>
            </a:r>
            <a:r>
              <a:rPr lang="en-US" altLang="zh-CN" sz="2800" dirty="0" smtClean="0">
                <a:latin typeface="Arial" charset="0"/>
                <a:ea typeface="宋体" charset="-122"/>
              </a:rPr>
              <a:t> </a:t>
            </a:r>
          </a:p>
          <a:p>
            <a:pPr>
              <a:buNone/>
            </a:pPr>
            <a:endParaRPr lang="en-US" altLang="zh-CN" sz="2800" dirty="0" smtClean="0">
              <a:ea typeface="宋体" charset="-122"/>
            </a:endParaRPr>
          </a:p>
          <a:p>
            <a:endParaRPr lang="en-IN" sz="2800" dirty="0" smtClean="0"/>
          </a:p>
          <a:p>
            <a:endParaRPr lang="en-IN" sz="2800"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5125"/>
          </a:xfrm>
        </p:spPr>
        <p:txBody>
          <a:bodyPr/>
          <a:lstStyle/>
          <a:p>
            <a:pPr>
              <a:buNone/>
            </a:pPr>
            <a:r>
              <a:rPr lang="en-IN" sz="2800" b="1" dirty="0" smtClean="0">
                <a:solidFill>
                  <a:srgbClr val="FFFF00"/>
                </a:solidFill>
                <a:latin typeface="Arial" pitchFamily="34" charset="0"/>
                <a:cs typeface="Arial" pitchFamily="34" charset="0"/>
              </a:rPr>
              <a:t>	Example</a:t>
            </a:r>
            <a:r>
              <a:rPr lang="en-IN" sz="2800" b="1" dirty="0" smtClean="0">
                <a:latin typeface="Arial" pitchFamily="34" charset="0"/>
                <a:cs typeface="Arial" pitchFamily="34" charset="0"/>
              </a:rPr>
              <a:t>:</a:t>
            </a:r>
            <a:r>
              <a:rPr lang="en-IN" sz="2800" dirty="0" smtClean="0">
                <a:latin typeface="Arial" pitchFamily="34" charset="0"/>
                <a:cs typeface="Arial" pitchFamily="34" charset="0"/>
              </a:rPr>
              <a:t> Population of India in 2001 and 2011 </a:t>
            </a:r>
          </a:p>
          <a:p>
            <a:pPr>
              <a:buNone/>
            </a:pPr>
            <a:r>
              <a:rPr lang="en-IN" sz="2800" dirty="0" smtClean="0">
                <a:latin typeface="Arial" pitchFamily="34" charset="0"/>
                <a:cs typeface="Arial" pitchFamily="34" charset="0"/>
              </a:rPr>
              <a:t>	Censuses are 1,02, 87,37,436 (P</a:t>
            </a:r>
            <a:r>
              <a:rPr lang="en-IN" sz="2800" baseline="-25000" dirty="0" smtClean="0">
                <a:latin typeface="Arial" pitchFamily="34" charset="0"/>
                <a:cs typeface="Arial" pitchFamily="34" charset="0"/>
              </a:rPr>
              <a:t>2001</a:t>
            </a:r>
            <a:r>
              <a:rPr lang="en-IN" sz="2800" dirty="0" smtClean="0">
                <a:latin typeface="Arial" pitchFamily="34" charset="0"/>
                <a:cs typeface="Arial" pitchFamily="34" charset="0"/>
              </a:rPr>
              <a:t>) and </a:t>
            </a:r>
          </a:p>
          <a:p>
            <a:pPr>
              <a:buNone/>
            </a:pPr>
            <a:r>
              <a:rPr lang="en-IN" sz="2800" dirty="0" smtClean="0">
                <a:latin typeface="Arial" pitchFamily="34" charset="0"/>
                <a:cs typeface="Arial" pitchFamily="34" charset="0"/>
              </a:rPr>
              <a:t>	1,21,01,93,422 (P</a:t>
            </a:r>
            <a:r>
              <a:rPr lang="en-IN" sz="2800" baseline="-25000" dirty="0" smtClean="0">
                <a:latin typeface="Arial" pitchFamily="34" charset="0"/>
                <a:cs typeface="Arial" pitchFamily="34" charset="0"/>
              </a:rPr>
              <a:t>2011</a:t>
            </a:r>
            <a:r>
              <a:rPr lang="en-IN" sz="2800" dirty="0" smtClean="0">
                <a:latin typeface="Arial" pitchFamily="34" charset="0"/>
                <a:cs typeface="Arial" pitchFamily="34" charset="0"/>
              </a:rPr>
              <a:t>) respectively. The decadal growth (absolute) and decadal growth (percent) are:</a:t>
            </a:r>
          </a:p>
          <a:p>
            <a:pPr>
              <a:buNone/>
            </a:pPr>
            <a:endParaRPr lang="en-IN" sz="3400" dirty="0" smtClean="0">
              <a:latin typeface="Arial" pitchFamily="34" charset="0"/>
              <a:cs typeface="Arial" pitchFamily="34" charset="0"/>
            </a:endParaRPr>
          </a:p>
          <a:p>
            <a:pPr lvl="0"/>
            <a:r>
              <a:rPr lang="en-IN" sz="2800" dirty="0" smtClean="0">
                <a:latin typeface="Arial" pitchFamily="34" charset="0"/>
                <a:cs typeface="Arial" pitchFamily="34" charset="0"/>
              </a:rPr>
              <a:t>Decadal Growth (Absolute) : </a:t>
            </a:r>
          </a:p>
          <a:p>
            <a:pPr lvl="0">
              <a:buNone/>
            </a:pPr>
            <a:endParaRPr lang="en-IN" sz="2800" dirty="0" smtClean="0">
              <a:latin typeface="Arial" pitchFamily="34" charset="0"/>
              <a:cs typeface="Arial" pitchFamily="34" charset="0"/>
            </a:endParaRPr>
          </a:p>
          <a:p>
            <a:r>
              <a:rPr lang="en-IN" sz="2800" dirty="0" smtClean="0">
                <a:latin typeface="Arial" pitchFamily="34" charset="0"/>
                <a:cs typeface="Arial" pitchFamily="34" charset="0"/>
              </a:rPr>
              <a:t>P</a:t>
            </a:r>
            <a:r>
              <a:rPr lang="en-IN" sz="2800" baseline="-25000" dirty="0" smtClean="0">
                <a:latin typeface="Arial" pitchFamily="34" charset="0"/>
                <a:cs typeface="Arial" pitchFamily="34" charset="0"/>
              </a:rPr>
              <a:t>2011</a:t>
            </a:r>
            <a:r>
              <a:rPr lang="en-IN" sz="2800" dirty="0" smtClean="0">
                <a:latin typeface="Arial" pitchFamily="34" charset="0"/>
                <a:cs typeface="Arial" pitchFamily="34" charset="0"/>
              </a:rPr>
              <a:t>-P</a:t>
            </a:r>
            <a:r>
              <a:rPr lang="en-IN" sz="2800" baseline="-25000" dirty="0" smtClean="0">
                <a:latin typeface="Arial" pitchFamily="34" charset="0"/>
                <a:cs typeface="Arial" pitchFamily="34" charset="0"/>
              </a:rPr>
              <a:t>2001</a:t>
            </a:r>
            <a:r>
              <a:rPr lang="en-IN" sz="2800" dirty="0" smtClean="0">
                <a:latin typeface="Arial" pitchFamily="34" charset="0"/>
                <a:cs typeface="Arial" pitchFamily="34" charset="0"/>
              </a:rPr>
              <a:t>= 1,21,01,93,422 - 1,02,87,37,436 </a:t>
            </a:r>
          </a:p>
          <a:p>
            <a:r>
              <a:rPr lang="en-IN" sz="2800" dirty="0" smtClean="0">
                <a:latin typeface="Arial" pitchFamily="34" charset="0"/>
                <a:cs typeface="Arial" pitchFamily="34" charset="0"/>
              </a:rPr>
              <a:t>              = 18,14,55,986</a:t>
            </a:r>
          </a:p>
          <a:p>
            <a:endParaRPr lang="en-IN" sz="3400" dirty="0" smtClean="0">
              <a:latin typeface="Arial" pitchFamily="34" charset="0"/>
              <a:cs typeface="Arial" pitchFamily="34" charset="0"/>
            </a:endParaRPr>
          </a:p>
          <a:p>
            <a:r>
              <a:rPr lang="en-IN" sz="3400" b="1" dirty="0" smtClean="0"/>
              <a:t> </a:t>
            </a:r>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pPr lvl="1">
              <a:buNone/>
            </a:pPr>
            <a:r>
              <a:rPr lang="en-IN" sz="2400" b="1" dirty="0" smtClean="0">
                <a:latin typeface="Arial" pitchFamily="34" charset="0"/>
                <a:cs typeface="Arial" pitchFamily="34" charset="0"/>
              </a:rPr>
              <a:t>	Decadal Growth Rate (Percent) during 2001 and 2011:</a:t>
            </a:r>
            <a:endParaRPr lang="en-IN" sz="2400" dirty="0" smtClean="0">
              <a:latin typeface="Arial" pitchFamily="34" charset="0"/>
              <a:cs typeface="Arial" pitchFamily="34" charset="0"/>
            </a:endParaRPr>
          </a:p>
          <a:p>
            <a:pPr>
              <a:buNone/>
            </a:pPr>
            <a:r>
              <a:rPr lang="en-IN" sz="2800" b="1" dirty="0" smtClean="0">
                <a:latin typeface="Arial" pitchFamily="34" charset="0"/>
                <a:cs typeface="Arial" pitchFamily="34" charset="0"/>
              </a:rPr>
              <a:t>	            18,14,55,986</a:t>
            </a:r>
            <a:endParaRPr lang="en-IN" sz="2800" dirty="0" smtClean="0">
              <a:latin typeface="Arial" pitchFamily="34" charset="0"/>
              <a:cs typeface="Arial" pitchFamily="34" charset="0"/>
            </a:endParaRPr>
          </a:p>
          <a:p>
            <a:pPr>
              <a:buNone/>
            </a:pPr>
            <a:r>
              <a:rPr lang="en-IN" sz="2800" b="1" dirty="0" smtClean="0">
                <a:latin typeface="Arial" pitchFamily="34" charset="0"/>
                <a:cs typeface="Arial" pitchFamily="34" charset="0"/>
              </a:rPr>
              <a:t>	           --------------------- *100</a:t>
            </a:r>
            <a:endParaRPr lang="en-IN" sz="2800" dirty="0" smtClean="0">
              <a:latin typeface="Arial" pitchFamily="34" charset="0"/>
              <a:cs typeface="Arial" pitchFamily="34" charset="0"/>
            </a:endParaRPr>
          </a:p>
          <a:p>
            <a:pPr>
              <a:buNone/>
            </a:pPr>
            <a:r>
              <a:rPr lang="en-IN" sz="2800" b="1" dirty="0" smtClean="0">
                <a:latin typeface="Arial" pitchFamily="34" charset="0"/>
                <a:cs typeface="Arial" pitchFamily="34" charset="0"/>
              </a:rPr>
              <a:t>		      1,02,87,37,436</a:t>
            </a:r>
            <a:endParaRPr lang="en-IN" sz="2800" dirty="0" smtClean="0">
              <a:latin typeface="Arial" pitchFamily="34" charset="0"/>
              <a:cs typeface="Arial" pitchFamily="34" charset="0"/>
            </a:endParaRPr>
          </a:p>
          <a:p>
            <a:pPr>
              <a:buNone/>
            </a:pPr>
            <a:r>
              <a:rPr lang="en-IN" sz="2800" b="1" dirty="0" smtClean="0">
                <a:latin typeface="Arial" pitchFamily="34" charset="0"/>
                <a:cs typeface="Arial" pitchFamily="34" charset="0"/>
              </a:rPr>
              <a:t>   </a:t>
            </a:r>
          </a:p>
          <a:p>
            <a:pPr lvl="1">
              <a:buNone/>
            </a:pPr>
            <a:r>
              <a:rPr lang="en-IN" b="1" dirty="0" smtClean="0">
                <a:latin typeface="Arial" pitchFamily="34" charset="0"/>
                <a:cs typeface="Arial" pitchFamily="34" charset="0"/>
              </a:rPr>
              <a:t>	      =   17.64</a:t>
            </a:r>
            <a:endParaRPr lang="en-IN" dirty="0" smtClean="0">
              <a:latin typeface="Arial" pitchFamily="34" charset="0"/>
              <a:cs typeface="Arial" pitchFamily="34" charset="0"/>
            </a:endParaRPr>
          </a:p>
          <a:p>
            <a:pPr>
              <a:buNone/>
            </a:pPr>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lvl="0">
              <a:buNone/>
            </a:pPr>
            <a:r>
              <a:rPr lang="en-IN" sz="2400" b="1" dirty="0" smtClean="0">
                <a:solidFill>
                  <a:srgbClr val="FFFF00"/>
                </a:solidFill>
              </a:rPr>
              <a:t>	Annual Exponential Growth Rate (Percent)</a:t>
            </a:r>
            <a:endParaRPr lang="en-IN" sz="2400" dirty="0" smtClean="0">
              <a:solidFill>
                <a:srgbClr val="FFFF00"/>
              </a:solidFill>
            </a:endParaRPr>
          </a:p>
          <a:p>
            <a:pPr>
              <a:buNone/>
            </a:pPr>
            <a:endParaRPr lang="en-IN" sz="2400" dirty="0" smtClean="0">
              <a:solidFill>
                <a:srgbClr val="FFFF00"/>
              </a:solidFill>
            </a:endParaRPr>
          </a:p>
          <a:p>
            <a:r>
              <a:rPr lang="en-IN" sz="2800" dirty="0" smtClean="0"/>
              <a:t>P</a:t>
            </a:r>
            <a:r>
              <a:rPr lang="en-IN" sz="2800" baseline="-25000" dirty="0" smtClean="0"/>
              <a:t>t</a:t>
            </a:r>
            <a:r>
              <a:rPr lang="en-IN" sz="2800" dirty="0" smtClean="0"/>
              <a:t> = (P</a:t>
            </a:r>
            <a:r>
              <a:rPr lang="en-IN" sz="2800" baseline="-25000" dirty="0" smtClean="0"/>
              <a:t>0</a:t>
            </a:r>
            <a:r>
              <a:rPr lang="en-IN" sz="2800" dirty="0" smtClean="0"/>
              <a:t> * e </a:t>
            </a:r>
            <a:r>
              <a:rPr lang="en-IN" sz="2800" baseline="30000" dirty="0" smtClean="0"/>
              <a:t>r t</a:t>
            </a:r>
            <a:r>
              <a:rPr lang="en-IN" sz="2800" dirty="0" smtClean="0"/>
              <a:t> ) </a:t>
            </a:r>
          </a:p>
          <a:p>
            <a:pPr>
              <a:buNone/>
            </a:pPr>
            <a:r>
              <a:rPr lang="en-IN" dirty="0" smtClean="0"/>
              <a:t>	</a:t>
            </a:r>
            <a:r>
              <a:rPr lang="en-IN" sz="2800" dirty="0" smtClean="0"/>
              <a:t>P</a:t>
            </a:r>
            <a:r>
              <a:rPr lang="en-IN" sz="2800" baseline="-25000" dirty="0" smtClean="0"/>
              <a:t>2011</a:t>
            </a:r>
            <a:r>
              <a:rPr lang="en-IN" sz="2800" dirty="0" smtClean="0"/>
              <a:t> = (P</a:t>
            </a:r>
            <a:r>
              <a:rPr lang="en-IN" sz="2800" baseline="-25000" dirty="0" smtClean="0"/>
              <a:t>2001</a:t>
            </a:r>
            <a:r>
              <a:rPr lang="en-IN" sz="2800" dirty="0" smtClean="0"/>
              <a:t> * e </a:t>
            </a:r>
            <a:r>
              <a:rPr lang="en-IN" sz="2800" baseline="30000" dirty="0" smtClean="0"/>
              <a:t>r*10</a:t>
            </a:r>
            <a:r>
              <a:rPr lang="en-IN" sz="2800" dirty="0" smtClean="0"/>
              <a:t>)   or </a:t>
            </a:r>
          </a:p>
          <a:p>
            <a:pPr>
              <a:buNone/>
            </a:pPr>
            <a:r>
              <a:rPr lang="en-IN" dirty="0" smtClean="0"/>
              <a:t> </a:t>
            </a:r>
          </a:p>
          <a:p>
            <a:pPr>
              <a:buNone/>
            </a:pPr>
            <a:r>
              <a:rPr lang="en-IN" dirty="0" smtClean="0"/>
              <a:t>	         </a:t>
            </a:r>
            <a:r>
              <a:rPr lang="en-IN" sz="2800" dirty="0" smtClean="0"/>
              <a:t>P</a:t>
            </a:r>
            <a:r>
              <a:rPr lang="en-IN" sz="2800" baseline="-25000" dirty="0" smtClean="0"/>
              <a:t>2011</a:t>
            </a:r>
            <a:endParaRPr lang="en-IN" sz="2800" dirty="0" smtClean="0"/>
          </a:p>
          <a:p>
            <a:pPr>
              <a:buNone/>
            </a:pPr>
            <a:r>
              <a:rPr lang="en-IN" sz="2800" dirty="0" smtClean="0"/>
              <a:t>             -----   =  e </a:t>
            </a:r>
            <a:r>
              <a:rPr lang="en-IN" sz="2800" baseline="30000" dirty="0" smtClean="0"/>
              <a:t>r*10</a:t>
            </a:r>
            <a:r>
              <a:rPr lang="en-IN" sz="2800" dirty="0" smtClean="0"/>
              <a:t> </a:t>
            </a:r>
          </a:p>
          <a:p>
            <a:pPr>
              <a:buNone/>
            </a:pPr>
            <a:r>
              <a:rPr lang="en-IN" sz="2800" dirty="0" smtClean="0"/>
              <a:t>              P</a:t>
            </a:r>
            <a:r>
              <a:rPr lang="en-IN" sz="2800" baseline="-25000" dirty="0" smtClean="0"/>
              <a:t>2001</a:t>
            </a:r>
            <a:endParaRPr lang="en-IN" sz="2800" dirty="0" smtClean="0"/>
          </a:p>
          <a:p>
            <a:pPr>
              <a:buNone/>
            </a:pPr>
            <a:endParaRPr lang="en-IN" sz="2800" dirty="0" smtClean="0"/>
          </a:p>
          <a:p>
            <a:r>
              <a:rPr lang="en-IN" sz="2800" dirty="0" smtClean="0"/>
              <a:t>Log (P</a:t>
            </a:r>
            <a:r>
              <a:rPr lang="en-IN" sz="2800" baseline="-25000" dirty="0" smtClean="0"/>
              <a:t>2011/</a:t>
            </a:r>
            <a:r>
              <a:rPr lang="en-IN" sz="2800" dirty="0" smtClean="0"/>
              <a:t>P</a:t>
            </a:r>
            <a:r>
              <a:rPr lang="en-IN" sz="2800" baseline="-25000" dirty="0" smtClean="0"/>
              <a:t>2001</a:t>
            </a:r>
            <a:r>
              <a:rPr lang="en-IN" sz="2800" dirty="0" smtClean="0"/>
              <a:t>) = r*10</a:t>
            </a:r>
          </a:p>
          <a:p>
            <a:pPr>
              <a:buNone/>
            </a:pPr>
            <a:endParaRPr lang="en-IN" sz="2800" dirty="0" smtClean="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800" dirty="0" smtClean="0"/>
              <a:t>	        Log (P</a:t>
            </a:r>
            <a:r>
              <a:rPr lang="en-IN" sz="2800" baseline="-25000" dirty="0" smtClean="0"/>
              <a:t>2011</a:t>
            </a:r>
            <a:r>
              <a:rPr lang="en-IN" sz="2800" dirty="0" smtClean="0"/>
              <a:t>/P</a:t>
            </a:r>
            <a:r>
              <a:rPr lang="en-IN" sz="2800" baseline="-25000" dirty="0" smtClean="0"/>
              <a:t>2001</a:t>
            </a:r>
            <a:r>
              <a:rPr lang="en-IN" sz="2800" dirty="0" smtClean="0"/>
              <a:t>)</a:t>
            </a:r>
          </a:p>
          <a:p>
            <a:pPr>
              <a:buNone/>
            </a:pPr>
            <a:r>
              <a:rPr lang="en-IN" sz="2800" dirty="0" smtClean="0"/>
              <a:t>     r = --------------------</a:t>
            </a:r>
          </a:p>
          <a:p>
            <a:pPr>
              <a:buNone/>
            </a:pPr>
            <a:r>
              <a:rPr lang="en-IN" sz="2800" dirty="0" smtClean="0"/>
              <a:t>                 10</a:t>
            </a:r>
          </a:p>
          <a:p>
            <a:pPr>
              <a:buNone/>
            </a:pPr>
            <a:r>
              <a:rPr lang="en-IN" sz="2800" dirty="0" smtClean="0"/>
              <a:t>   In percentage term: </a:t>
            </a:r>
          </a:p>
          <a:p>
            <a:pPr>
              <a:buNone/>
            </a:pPr>
            <a:endParaRPr lang="en-IN" sz="2800" dirty="0" smtClean="0"/>
          </a:p>
          <a:p>
            <a:pPr>
              <a:buNone/>
            </a:pPr>
            <a:r>
              <a:rPr lang="en-IN" sz="2800" dirty="0" smtClean="0"/>
              <a:t>			</a:t>
            </a:r>
            <a:r>
              <a:rPr lang="en-IN" sz="2800" dirty="0" smtClean="0">
                <a:solidFill>
                  <a:srgbClr val="FFFF00"/>
                </a:solidFill>
              </a:rPr>
              <a:t>   (Log (P</a:t>
            </a:r>
            <a:r>
              <a:rPr lang="en-IN" sz="2800" baseline="-25000" dirty="0" smtClean="0">
                <a:solidFill>
                  <a:srgbClr val="FFFF00"/>
                </a:solidFill>
              </a:rPr>
              <a:t>2011</a:t>
            </a:r>
            <a:r>
              <a:rPr lang="en-IN" sz="2800" dirty="0" smtClean="0">
                <a:solidFill>
                  <a:srgbClr val="FFFF00"/>
                </a:solidFill>
              </a:rPr>
              <a:t>/P</a:t>
            </a:r>
            <a:r>
              <a:rPr lang="en-IN" sz="2800" baseline="-25000" dirty="0" smtClean="0">
                <a:solidFill>
                  <a:srgbClr val="FFFF00"/>
                </a:solidFill>
              </a:rPr>
              <a:t>2001</a:t>
            </a:r>
            <a:r>
              <a:rPr lang="en-IN" sz="2800" dirty="0" smtClean="0">
                <a:solidFill>
                  <a:srgbClr val="FFFF00"/>
                </a:solidFill>
              </a:rPr>
              <a:t>)) </a:t>
            </a:r>
          </a:p>
          <a:p>
            <a:pPr>
              <a:buNone/>
            </a:pPr>
            <a:r>
              <a:rPr lang="en-IN" sz="2800" dirty="0" smtClean="0">
                <a:solidFill>
                  <a:srgbClr val="FFFF00"/>
                </a:solidFill>
              </a:rPr>
              <a:t>		    r = ---------------------------- * 100</a:t>
            </a:r>
          </a:p>
          <a:p>
            <a:pPr>
              <a:buNone/>
            </a:pPr>
            <a:r>
              <a:rPr lang="en-IN" sz="2800" dirty="0" smtClean="0">
                <a:solidFill>
                  <a:srgbClr val="FFFF00"/>
                </a:solidFill>
              </a:rPr>
              <a:t>              		10</a:t>
            </a:r>
          </a:p>
          <a:p>
            <a:pPr>
              <a:buNone/>
            </a:pPr>
            <a:r>
              <a:rPr lang="en-IN" sz="2800" dirty="0" smtClean="0">
                <a:solidFill>
                  <a:srgbClr val="FF0000"/>
                </a:solidFill>
              </a:rPr>
              <a:t>Important: An average annual rate of increase assumes a constant rate of increase each year.</a:t>
            </a:r>
          </a:p>
          <a:p>
            <a:pPr>
              <a:buNone/>
            </a:pPr>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buNone/>
            </a:pPr>
            <a:r>
              <a:rPr lang="en-IN" b="1" dirty="0" smtClean="0">
                <a:solidFill>
                  <a:srgbClr val="FFFF99"/>
                </a:solidFill>
              </a:rPr>
              <a:t>	Example</a:t>
            </a:r>
            <a:r>
              <a:rPr lang="en-IN" b="1" dirty="0" smtClean="0"/>
              <a:t>:</a:t>
            </a:r>
            <a:endParaRPr lang="en-IN" dirty="0" smtClean="0"/>
          </a:p>
          <a:p>
            <a:r>
              <a:rPr lang="en-IN" b="1" dirty="0" smtClean="0"/>
              <a:t>	</a:t>
            </a:r>
            <a:r>
              <a:rPr lang="en-IN" sz="2400" dirty="0" smtClean="0"/>
              <a:t>With the same example as above,</a:t>
            </a:r>
          </a:p>
          <a:p>
            <a:r>
              <a:rPr lang="en-IN" sz="2400" dirty="0" smtClean="0"/>
              <a:t>	P</a:t>
            </a:r>
            <a:r>
              <a:rPr lang="en-IN" sz="2400" baseline="-25000" dirty="0" smtClean="0"/>
              <a:t>2011</a:t>
            </a:r>
            <a:r>
              <a:rPr lang="en-IN" sz="2400" dirty="0" smtClean="0"/>
              <a:t> = P</a:t>
            </a:r>
            <a:r>
              <a:rPr lang="en-IN" sz="2400" baseline="-25000" dirty="0" smtClean="0"/>
              <a:t>2001* </a:t>
            </a:r>
            <a:r>
              <a:rPr lang="en-IN" sz="2400" dirty="0" smtClean="0"/>
              <a:t>e </a:t>
            </a:r>
            <a:r>
              <a:rPr lang="en-IN" sz="2400" baseline="30000" dirty="0" smtClean="0"/>
              <a:t>r * t</a:t>
            </a:r>
            <a:endParaRPr lang="en-IN" sz="2400" dirty="0" smtClean="0"/>
          </a:p>
          <a:p>
            <a:r>
              <a:rPr lang="en-IN" sz="2400" dirty="0" smtClean="0"/>
              <a:t>	1,21,01,93,422 =  1,02,87,37,436* e </a:t>
            </a:r>
            <a:r>
              <a:rPr lang="en-IN" sz="2400" baseline="30000" dirty="0" smtClean="0"/>
              <a:t>r*10</a:t>
            </a:r>
            <a:endParaRPr lang="en-IN" sz="2400" dirty="0" smtClean="0"/>
          </a:p>
          <a:p>
            <a:endParaRPr lang="en-IN" sz="2400" dirty="0" smtClean="0"/>
          </a:p>
          <a:p>
            <a:r>
              <a:rPr lang="en-IN" sz="2400" dirty="0" smtClean="0"/>
              <a:t>1,21,01,93,422</a:t>
            </a:r>
          </a:p>
          <a:p>
            <a:r>
              <a:rPr lang="en-IN" sz="2400" dirty="0" smtClean="0"/>
              <a:t>------------------    = e </a:t>
            </a:r>
            <a:r>
              <a:rPr lang="en-IN" sz="2400" baseline="30000" dirty="0" smtClean="0"/>
              <a:t>r*10</a:t>
            </a:r>
            <a:endParaRPr lang="en-IN" sz="2400" dirty="0" smtClean="0"/>
          </a:p>
          <a:p>
            <a:r>
              <a:rPr lang="en-IN" sz="2400" dirty="0" smtClean="0"/>
              <a:t>1,02,87,37,436</a:t>
            </a:r>
          </a:p>
          <a:p>
            <a:r>
              <a:rPr lang="en-IN" sz="2400" dirty="0" smtClean="0"/>
              <a:t>     Log(1,21,01,93,422/1,02,87,37,436)  = 10*r</a:t>
            </a:r>
          </a:p>
          <a:p>
            <a:r>
              <a:rPr lang="en-IN" sz="2400" dirty="0" smtClean="0"/>
              <a:t>	0.162448 = 10*r</a:t>
            </a:r>
          </a:p>
          <a:p>
            <a:r>
              <a:rPr lang="en-IN" dirty="0" smtClean="0"/>
              <a:t>	</a:t>
            </a:r>
            <a:r>
              <a:rPr lang="en-IN" sz="2400" dirty="0" smtClean="0"/>
              <a:t>r = 0.0162448</a:t>
            </a:r>
          </a:p>
          <a:p>
            <a:r>
              <a:rPr lang="en-IN" sz="2400" dirty="0" smtClean="0"/>
              <a:t>In percentage terms: r*100 = 1.62448</a:t>
            </a:r>
          </a:p>
          <a:p>
            <a:endParaRPr lang="en-IN" dirty="0" smtClean="0">
              <a:latin typeface="Arial" pitchFamily="34" charset="0"/>
              <a:cs typeface="Arial" pitchFamily="34" charset="0"/>
            </a:endParaRPr>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r>
              <a:rPr lang="en-IN" sz="2400" dirty="0" smtClean="0">
                <a:solidFill>
                  <a:srgbClr val="FFFF99"/>
                </a:solidFill>
              </a:rPr>
              <a:t>Alternative formula of estimating average annual exponential growth rate</a:t>
            </a:r>
          </a:p>
          <a:p>
            <a:r>
              <a:rPr lang="en-IN" sz="2400" dirty="0" smtClean="0">
                <a:solidFill>
                  <a:srgbClr val="FF0000"/>
                </a:solidFill>
              </a:rPr>
              <a:t>P</a:t>
            </a:r>
            <a:r>
              <a:rPr lang="en-IN" sz="2400" baseline="-25000" dirty="0" smtClean="0">
                <a:solidFill>
                  <a:srgbClr val="FF0000"/>
                </a:solidFill>
              </a:rPr>
              <a:t>2011</a:t>
            </a:r>
            <a:r>
              <a:rPr lang="en-IN" sz="2400" dirty="0" smtClean="0">
                <a:solidFill>
                  <a:srgbClr val="FF0000"/>
                </a:solidFill>
              </a:rPr>
              <a:t> = P</a:t>
            </a:r>
            <a:r>
              <a:rPr lang="en-IN" sz="2400" baseline="-25000" dirty="0" smtClean="0">
                <a:solidFill>
                  <a:srgbClr val="FF0000"/>
                </a:solidFill>
              </a:rPr>
              <a:t>2001</a:t>
            </a:r>
            <a:r>
              <a:rPr lang="en-IN" sz="2400" dirty="0" smtClean="0">
                <a:solidFill>
                  <a:srgbClr val="FF0000"/>
                </a:solidFill>
              </a:rPr>
              <a:t> * (1+r) </a:t>
            </a:r>
            <a:r>
              <a:rPr lang="en-IN" sz="2400" baseline="30000" dirty="0" smtClean="0">
                <a:solidFill>
                  <a:srgbClr val="FF0000"/>
                </a:solidFill>
              </a:rPr>
              <a:t>10</a:t>
            </a:r>
            <a:endParaRPr lang="en-IN" sz="2400" dirty="0" smtClean="0">
              <a:solidFill>
                <a:srgbClr val="FF0000"/>
              </a:solidFill>
            </a:endParaRPr>
          </a:p>
          <a:p>
            <a:r>
              <a:rPr lang="en-IN" sz="2400" dirty="0" smtClean="0"/>
              <a:t>         1,21,01,93,422 = 1, 02, 87, 37, 436*  (1+r)</a:t>
            </a:r>
            <a:r>
              <a:rPr lang="en-IN" sz="2400" baseline="30000" dirty="0" smtClean="0"/>
              <a:t>10</a:t>
            </a:r>
            <a:endParaRPr lang="en-IN" sz="2400" dirty="0" smtClean="0"/>
          </a:p>
          <a:p>
            <a:r>
              <a:rPr lang="en-IN" sz="2400" dirty="0" smtClean="0"/>
              <a:t>	 log  (1,21,01,93,422) = log (1,02,87,37,436) + 10* 	log (1+r)</a:t>
            </a:r>
          </a:p>
          <a:p>
            <a:r>
              <a:rPr lang="en-IN" sz="2400" dirty="0" smtClean="0"/>
              <a:t>	  	20.91405 = 20.7516 + 10* log (1+r)</a:t>
            </a:r>
          </a:p>
          <a:p>
            <a:r>
              <a:rPr lang="en-IN" sz="2400" dirty="0" smtClean="0"/>
              <a:t>		0.16245 = 10 * log (1+r)</a:t>
            </a:r>
          </a:p>
          <a:p>
            <a:r>
              <a:rPr lang="en-IN" sz="2400" dirty="0" smtClean="0"/>
              <a:t>		log (1+r) = 0.016245</a:t>
            </a:r>
          </a:p>
          <a:p>
            <a:r>
              <a:rPr lang="en-IN" sz="2400" dirty="0" smtClean="0"/>
              <a:t>		1+r =  1.016378</a:t>
            </a:r>
          </a:p>
          <a:p>
            <a:r>
              <a:rPr lang="en-IN" sz="2400" dirty="0" smtClean="0"/>
              <a:t>		   r  =  0.016378</a:t>
            </a:r>
          </a:p>
          <a:p>
            <a:r>
              <a:rPr lang="en-IN" sz="2400" dirty="0" smtClean="0"/>
              <a:t>		      =  0.016378*100 (in percentage)</a:t>
            </a:r>
          </a:p>
          <a:p>
            <a:r>
              <a:rPr lang="en-IN" sz="2400" dirty="0" smtClean="0"/>
              <a:t>		      =  1.64 percent </a:t>
            </a:r>
            <a:r>
              <a:rPr lang="en-IN" sz="2000" dirty="0" smtClean="0"/>
              <a:t>( same as given in Census 2011 report)</a:t>
            </a:r>
          </a:p>
          <a:p>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800" dirty="0" smtClean="0"/>
              <a:t>If the population at the beginning or end of a period is known and also the average rate of growth is known, then we can obtain an estimate of the population at any other time during the period by using the formula   </a:t>
            </a:r>
          </a:p>
          <a:p>
            <a:r>
              <a:rPr lang="en-IN" sz="2800" dirty="0" smtClean="0"/>
              <a:t>		P</a:t>
            </a:r>
            <a:r>
              <a:rPr lang="en-IN" sz="2800" baseline="-25000" dirty="0" smtClean="0"/>
              <a:t>t</a:t>
            </a:r>
            <a:r>
              <a:rPr lang="en-IN" sz="2800" dirty="0" smtClean="0"/>
              <a:t> = P</a:t>
            </a:r>
            <a:r>
              <a:rPr lang="en-IN" sz="2800" baseline="-25000" dirty="0" smtClean="0"/>
              <a:t>0</a:t>
            </a:r>
            <a:r>
              <a:rPr lang="en-IN" sz="2800" dirty="0" smtClean="0"/>
              <a:t> e </a:t>
            </a:r>
            <a:r>
              <a:rPr lang="en-IN" sz="2800" baseline="30000" dirty="0" smtClean="0"/>
              <a:t>r t</a:t>
            </a:r>
          </a:p>
          <a:p>
            <a:endParaRPr lang="en-IN" sz="2400" baseline="30000" dirty="0" smtClean="0"/>
          </a:p>
          <a:p>
            <a:r>
              <a:rPr lang="en-IN" baseline="30000" dirty="0" smtClean="0">
                <a:solidFill>
                  <a:srgbClr val="FFFF99"/>
                </a:solidFill>
              </a:rPr>
              <a:t>Example</a:t>
            </a:r>
            <a:endParaRPr lang="en-IN" dirty="0" smtClean="0">
              <a:solidFill>
                <a:srgbClr val="FFFF99"/>
              </a:solidFill>
            </a:endParaRPr>
          </a:p>
          <a:p>
            <a:pPr>
              <a:buNone/>
            </a:pPr>
            <a:r>
              <a:rPr lang="en-IN" dirty="0" smtClean="0"/>
              <a:t>		</a:t>
            </a:r>
            <a:r>
              <a:rPr lang="en-IN" sz="2800" dirty="0" smtClean="0"/>
              <a:t>If we know that the population of a country was 1,02,87,37,436 in 2001 and the rate of increase between 2001 and 2011 was 0.0162 (1.62%), then it is possible to estimate the population in 2008 that if growth between 2001 and 2011 was at a constant rate. </a:t>
            </a:r>
          </a:p>
          <a:p>
            <a:pPr>
              <a:buNone/>
            </a:pPr>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r>
              <a:rPr lang="en-IN" sz="2800" dirty="0" smtClean="0"/>
              <a:t>Here, P</a:t>
            </a:r>
            <a:r>
              <a:rPr lang="en-IN" sz="2800" baseline="-25000" dirty="0" smtClean="0"/>
              <a:t>0</a:t>
            </a:r>
            <a:r>
              <a:rPr lang="en-IN" sz="2800" dirty="0" smtClean="0"/>
              <a:t> = 1,02,87,37,436</a:t>
            </a:r>
          </a:p>
          <a:p>
            <a:r>
              <a:rPr lang="en-IN" sz="2800" dirty="0" smtClean="0"/>
              <a:t>		  r = 0.0162</a:t>
            </a:r>
          </a:p>
          <a:p>
            <a:r>
              <a:rPr lang="en-IN" sz="2800" dirty="0" smtClean="0"/>
              <a:t>		P</a:t>
            </a:r>
            <a:r>
              <a:rPr lang="en-IN" sz="2800" baseline="-25000" dirty="0" smtClean="0"/>
              <a:t>t</a:t>
            </a:r>
            <a:r>
              <a:rPr lang="en-IN" sz="2800" dirty="0" smtClean="0"/>
              <a:t> = 1,02,87,37,436* e</a:t>
            </a:r>
            <a:r>
              <a:rPr lang="en-IN" sz="2800" baseline="30000" dirty="0" smtClean="0"/>
              <a:t>0.0162*8</a:t>
            </a:r>
            <a:endParaRPr lang="en-IN" sz="2800" dirty="0" smtClean="0"/>
          </a:p>
          <a:p>
            <a:r>
              <a:rPr lang="en-IN" sz="2800" dirty="0" smtClean="0"/>
              <a:t>   		   =  1,02,87,37,436* e</a:t>
            </a:r>
            <a:r>
              <a:rPr lang="en-IN" sz="2800" baseline="30000" dirty="0" smtClean="0"/>
              <a:t>0.1296</a:t>
            </a:r>
            <a:endParaRPr lang="en-IN" sz="2800" dirty="0" smtClean="0"/>
          </a:p>
          <a:p>
            <a:r>
              <a:rPr lang="en-IN" sz="2800" dirty="0" smtClean="0"/>
              <a:t>		   =  1,02,87,37,436*1.138373</a:t>
            </a:r>
          </a:p>
          <a:p>
            <a:r>
              <a:rPr lang="en-IN" sz="2800" dirty="0" smtClean="0"/>
              <a:t>		P</a:t>
            </a:r>
            <a:r>
              <a:rPr lang="en-IN" sz="2800" baseline="-25000" dirty="0" smtClean="0"/>
              <a:t>2008</a:t>
            </a:r>
            <a:r>
              <a:rPr lang="en-IN" sz="2800" dirty="0" smtClean="0"/>
              <a:t>      = 1,17,10,86,92</a:t>
            </a:r>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lgn="just"/>
            <a:r>
              <a:rPr lang="en-IN" sz="2800" dirty="0" smtClean="0">
                <a:latin typeface="Arial" pitchFamily="34" charset="0"/>
                <a:cs typeface="Arial" pitchFamily="34" charset="0"/>
              </a:rPr>
              <a:t>Birth rates and population growth characteristically fluctuate. </a:t>
            </a:r>
          </a:p>
          <a:p>
            <a:r>
              <a:rPr lang="en-IN" sz="2800" dirty="0" smtClean="0">
                <a:latin typeface="Arial" pitchFamily="34" charset="0"/>
                <a:cs typeface="Arial" pitchFamily="34" charset="0"/>
              </a:rPr>
              <a:t>A growth rate that is declining does not necessarily mean that an area’s population is declining. Rather, it may indicate only that the population is growing at a slower rate. </a:t>
            </a:r>
          </a:p>
          <a:p>
            <a:r>
              <a:rPr lang="en-IN" sz="2800" dirty="0" smtClean="0">
                <a:latin typeface="Arial" pitchFamily="34" charset="0"/>
                <a:cs typeface="Arial" pitchFamily="34" charset="0"/>
              </a:rPr>
              <a:t>A negative growth rate means that an area is losing population. </a:t>
            </a:r>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800" dirty="0" smtClean="0">
                <a:latin typeface="Arial" pitchFamily="34" charset="0"/>
                <a:cs typeface="Arial" pitchFamily="34" charset="0"/>
              </a:rPr>
              <a:t>	Today, few countries, all in Europe (except Japan), are experiencing a decline in total population, but many countries are experiencing a decline in their rates of population growth. </a:t>
            </a:r>
          </a:p>
          <a:p>
            <a:pPr>
              <a:buNone/>
            </a:pPr>
            <a:r>
              <a:rPr lang="en-IN" sz="2800" dirty="0" smtClean="0">
                <a:latin typeface="Arial" pitchFamily="34" charset="0"/>
                <a:cs typeface="Arial" pitchFamily="34" charset="0"/>
              </a:rPr>
              <a:t>	Some of the countries with </a:t>
            </a:r>
            <a:r>
              <a:rPr lang="en-IN" sz="2800" dirty="0" smtClean="0">
                <a:solidFill>
                  <a:srgbClr val="FFFF00"/>
                </a:solidFill>
                <a:latin typeface="Arial" pitchFamily="34" charset="0"/>
                <a:cs typeface="Arial" pitchFamily="34" charset="0"/>
              </a:rPr>
              <a:t>their natural decrease</a:t>
            </a:r>
            <a:r>
              <a:rPr lang="en-IN" sz="2800" dirty="0" smtClean="0">
                <a:latin typeface="Arial" pitchFamily="34" charset="0"/>
                <a:cs typeface="Arial" pitchFamily="34" charset="0"/>
              </a:rPr>
              <a:t> </a:t>
            </a:r>
            <a:r>
              <a:rPr lang="en-IN" dirty="0" smtClean="0">
                <a:latin typeface="Arial" pitchFamily="34" charset="0"/>
                <a:cs typeface="Arial" pitchFamily="34" charset="0"/>
              </a:rPr>
              <a:t>are:</a:t>
            </a:r>
          </a:p>
          <a:p>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800" dirty="0" smtClean="0"/>
              <a:t> The population is viewed as an aggregate of persons, represented by certain types of statistics.</a:t>
            </a:r>
          </a:p>
          <a:p>
            <a:r>
              <a:rPr lang="en-IN" sz="2800" dirty="0" smtClean="0"/>
              <a:t> Demography is concerned with the behaviour of the aggregate (or some of its parts), and not with the behaviour of individuals. </a:t>
            </a:r>
          </a:p>
          <a:p>
            <a:pPr algn="just"/>
            <a:r>
              <a:rPr lang="en-IN" sz="2800" dirty="0" smtClean="0"/>
              <a:t>Members of a population are constantly changing. </a:t>
            </a:r>
          </a:p>
          <a:p>
            <a:pPr algn="just"/>
            <a:r>
              <a:rPr lang="en-IN" sz="2800" dirty="0" smtClean="0"/>
              <a:t>Some people die each year, and others are born. In addition, there may be net gain or loss due to migration. </a:t>
            </a:r>
          </a:p>
          <a:p>
            <a:endParaRPr lang="en-IN" sz="2800" dirty="0" smtClean="0"/>
          </a:p>
          <a:p>
            <a:endParaRPr lang="en-IN" sz="2800" dirty="0" smtClean="0"/>
          </a:p>
          <a:p>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6125"/>
          </a:xfrm>
        </p:spPr>
        <p:txBody>
          <a:bodyPr/>
          <a:lstStyle/>
          <a:p>
            <a:pPr algn="just">
              <a:buNone/>
            </a:pPr>
            <a:r>
              <a:rPr lang="en-IN" sz="2400" dirty="0" smtClean="0">
                <a:solidFill>
                  <a:srgbClr val="FFFF00"/>
                </a:solidFill>
                <a:latin typeface="Arial" pitchFamily="34" charset="0"/>
                <a:cs typeface="Arial" pitchFamily="34" charset="0"/>
              </a:rPr>
              <a:t>Natural increase/decrease and % increase in total population by 2050</a:t>
            </a:r>
          </a:p>
          <a:p>
            <a:r>
              <a:rPr lang="en-IN" sz="2400" dirty="0" smtClean="0">
                <a:latin typeface="Arial" pitchFamily="34" charset="0"/>
                <a:cs typeface="Arial" pitchFamily="34" charset="0"/>
              </a:rPr>
              <a:t>1. Ukraine (-0.8%), 28% decrease in total population by 2050</a:t>
            </a:r>
          </a:p>
          <a:p>
            <a:r>
              <a:rPr lang="en-IN" sz="2400" dirty="0" smtClean="0">
                <a:latin typeface="Arial" pitchFamily="34" charset="0"/>
                <a:cs typeface="Arial" pitchFamily="34" charset="0"/>
              </a:rPr>
              <a:t> 2.Russia (-0.6%);    -22%</a:t>
            </a:r>
          </a:p>
          <a:p>
            <a:r>
              <a:rPr lang="en-IN" sz="2400" dirty="0" smtClean="0">
                <a:latin typeface="Arial" pitchFamily="34" charset="0"/>
                <a:cs typeface="Arial" pitchFamily="34" charset="0"/>
              </a:rPr>
              <a:t> 3.Bulgaria (-0.5%);  -34%</a:t>
            </a:r>
          </a:p>
          <a:p>
            <a:r>
              <a:rPr lang="en-IN" sz="2400" dirty="0" smtClean="0">
                <a:latin typeface="Arial" pitchFamily="34" charset="0"/>
                <a:cs typeface="Arial" pitchFamily="34" charset="0"/>
              </a:rPr>
              <a:t> 4.Hungary (-0.3%);  -11%</a:t>
            </a:r>
          </a:p>
          <a:p>
            <a:r>
              <a:rPr lang="en-IN" sz="2400" dirty="0" smtClean="0">
                <a:latin typeface="Arial" pitchFamily="34" charset="0"/>
                <a:cs typeface="Arial" pitchFamily="34" charset="0"/>
              </a:rPr>
              <a:t> 5.Romania (-0.2%); -29%</a:t>
            </a:r>
          </a:p>
          <a:p>
            <a:r>
              <a:rPr lang="en-IN" sz="2400" dirty="0" smtClean="0">
                <a:latin typeface="Arial" pitchFamily="34" charset="0"/>
                <a:cs typeface="Arial" pitchFamily="34" charset="0"/>
              </a:rPr>
              <a:t> 6.Germany (-0.2%);-14%</a:t>
            </a:r>
          </a:p>
          <a:p>
            <a:r>
              <a:rPr lang="en-IN" sz="2400" dirty="0" smtClean="0">
                <a:latin typeface="Arial" pitchFamily="34" charset="0"/>
                <a:cs typeface="Arial" pitchFamily="34" charset="0"/>
              </a:rPr>
              <a:t> 7. Czech Republic (-0.1%); -8%</a:t>
            </a:r>
          </a:p>
          <a:p>
            <a:r>
              <a:rPr lang="en-IN" sz="2400" dirty="0" smtClean="0">
                <a:latin typeface="Arial" pitchFamily="34" charset="0"/>
                <a:cs typeface="Arial" pitchFamily="34" charset="0"/>
              </a:rPr>
              <a:t> 8. Japan (0%); -21%</a:t>
            </a:r>
          </a:p>
          <a:p>
            <a:r>
              <a:rPr lang="en-IN" sz="2400" dirty="0" smtClean="0">
                <a:latin typeface="Arial" pitchFamily="34" charset="0"/>
                <a:cs typeface="Arial" pitchFamily="34" charset="0"/>
              </a:rPr>
              <a:t> 9. Austria (0%); 8% increase</a:t>
            </a:r>
          </a:p>
          <a:p>
            <a:r>
              <a:rPr lang="en-IN" sz="2400" dirty="0" smtClean="0">
                <a:latin typeface="Arial" pitchFamily="34" charset="0"/>
                <a:cs typeface="Arial" pitchFamily="34" charset="0"/>
              </a:rPr>
              <a:t>10.Italy (0%); -5%</a:t>
            </a:r>
          </a:p>
          <a:p>
            <a:pPr>
              <a:buNone/>
            </a:pPr>
            <a:r>
              <a:rPr lang="en-IN" sz="2400" dirty="0" smtClean="0">
                <a:latin typeface="Arial" pitchFamily="34" charset="0"/>
                <a:cs typeface="Arial" pitchFamily="34" charset="0"/>
              </a:rPr>
              <a:t> Demographic decline is the consequence of the low fertility that generally goes with growing prosperity.</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800" dirty="0" smtClean="0"/>
              <a:t>Japan is the only non-European country, which is expected to lose more than 30 million people by 2050. Its population is expected to fall from 142.3 million at present to 110.3 in 2050.</a:t>
            </a:r>
          </a:p>
          <a:p>
            <a:endParaRPr lang="en-IN" sz="2800" dirty="0" smtClean="0"/>
          </a:p>
          <a:p>
            <a:pPr lvl="1">
              <a:buNone/>
            </a:pPr>
            <a:r>
              <a:rPr lang="en-IN" sz="2400" dirty="0" smtClean="0"/>
              <a:t>Source: Population Reference Bureau, USA.</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buNone/>
            </a:pPr>
            <a:r>
              <a:rPr lang="en-IN" dirty="0" smtClean="0"/>
              <a:t>Definitions</a:t>
            </a:r>
          </a:p>
          <a:p>
            <a:pPr>
              <a:buNone/>
            </a:pPr>
            <a:r>
              <a:rPr lang="en-IN" dirty="0" smtClean="0">
                <a:solidFill>
                  <a:srgbClr val="FFFF00"/>
                </a:solidFill>
              </a:rPr>
              <a:t>	</a:t>
            </a:r>
            <a:r>
              <a:rPr lang="en-IN" dirty="0" smtClean="0">
                <a:solidFill>
                  <a:srgbClr val="FF0000"/>
                </a:solidFill>
              </a:rPr>
              <a:t>Birth rate</a:t>
            </a:r>
          </a:p>
          <a:p>
            <a:pPr lvl="0"/>
            <a:r>
              <a:rPr lang="en-IN" sz="2800" b="1" dirty="0" smtClean="0">
                <a:solidFill>
                  <a:srgbClr val="FFFF00"/>
                </a:solidFill>
              </a:rPr>
              <a:t>Crude Birth Rate (CBR)</a:t>
            </a:r>
            <a:endParaRPr lang="en-IN" sz="2800" dirty="0" smtClean="0">
              <a:solidFill>
                <a:srgbClr val="FFFF00"/>
              </a:solidFill>
            </a:endParaRPr>
          </a:p>
          <a:p>
            <a:pPr algn="just"/>
            <a:r>
              <a:rPr lang="en-IN" sz="2800" dirty="0" smtClean="0"/>
              <a:t>	The simplest way of measuring fertility is to relate the number of births to the total population. Since it is only a live birth that signifies an addition to the existing population, live births alone are considered in measuring fertility, thus excluding still births. CBR is defined as:</a:t>
            </a:r>
          </a:p>
          <a:p>
            <a:pPr algn="just"/>
            <a:endParaRPr lang="en-IN" sz="2800" dirty="0" smtClean="0"/>
          </a:p>
          <a:p>
            <a:pPr algn="just"/>
            <a:r>
              <a:rPr lang="en-IN" sz="2800" dirty="0" smtClean="0"/>
              <a:t>           </a:t>
            </a:r>
          </a:p>
          <a:p>
            <a:pPr>
              <a:buNone/>
            </a:pPr>
            <a:endParaRPr lang="en-IN" dirty="0">
              <a:solidFill>
                <a:srgbClr val="FFFF00"/>
              </a:solidFill>
            </a:endParaRPr>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dirty="0" smtClean="0"/>
              <a:t> </a:t>
            </a:r>
            <a:r>
              <a:rPr lang="en-IN" sz="2800" dirty="0" smtClean="0"/>
              <a:t>Number of live births occurred in the given                       region during a year</a:t>
            </a:r>
          </a:p>
          <a:p>
            <a:pPr>
              <a:buNone/>
            </a:pPr>
            <a:r>
              <a:rPr lang="en-IN" sz="2800" dirty="0" smtClean="0">
                <a:solidFill>
                  <a:srgbClr val="FFFF00"/>
                </a:solidFill>
              </a:rPr>
              <a:t>CBR</a:t>
            </a:r>
            <a:r>
              <a:rPr lang="en-IN" sz="2800" dirty="0" smtClean="0"/>
              <a:t>= ----------------------------------------------- * 1,000</a:t>
            </a:r>
          </a:p>
          <a:p>
            <a:pPr>
              <a:buNone/>
            </a:pPr>
            <a:r>
              <a:rPr lang="en-IN" sz="2800" dirty="0" smtClean="0"/>
              <a:t>	   Mid-year total population of the given region</a:t>
            </a:r>
          </a:p>
          <a:p>
            <a:pPr>
              <a:buNone/>
            </a:pPr>
            <a:r>
              <a:rPr lang="en-IN" sz="2800" dirty="0" smtClean="0"/>
              <a:t>	    during same year</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800" b="1" dirty="0" smtClean="0">
                <a:solidFill>
                  <a:srgbClr val="FF0000"/>
                </a:solidFill>
              </a:rPr>
              <a:t>Death rate</a:t>
            </a:r>
          </a:p>
          <a:p>
            <a:pPr>
              <a:buNone/>
            </a:pPr>
            <a:r>
              <a:rPr lang="en-IN" sz="2800" b="1" dirty="0" smtClean="0">
                <a:solidFill>
                  <a:srgbClr val="FFFF00"/>
                </a:solidFill>
              </a:rPr>
              <a:t>Crude death rate (CDR)</a:t>
            </a:r>
          </a:p>
          <a:p>
            <a:pPr algn="just"/>
            <a:r>
              <a:rPr lang="en-IN" sz="2800" dirty="0" smtClean="0"/>
              <a:t>The simplest type of rate used in the measurement of mortality is the crude death rate (CDR), which is defined as follows: </a:t>
            </a:r>
          </a:p>
          <a:p>
            <a:pPr>
              <a:buNone/>
            </a:pPr>
            <a:r>
              <a:rPr lang="en-IN" sz="2800" dirty="0" smtClean="0"/>
              <a:t>		</a:t>
            </a:r>
            <a:r>
              <a:rPr lang="en-IN" sz="2800" dirty="0" smtClean="0">
                <a:solidFill>
                  <a:srgbClr val="FFFF00"/>
                </a:solidFill>
              </a:rPr>
              <a:t>           D</a:t>
            </a:r>
          </a:p>
          <a:p>
            <a:pPr>
              <a:buNone/>
            </a:pPr>
            <a:r>
              <a:rPr lang="en-IN" sz="2800" dirty="0" smtClean="0">
                <a:solidFill>
                  <a:srgbClr val="FFFF00"/>
                </a:solidFill>
              </a:rPr>
              <a:t>          CDR= -- * 1,000</a:t>
            </a:r>
          </a:p>
          <a:p>
            <a:pPr>
              <a:buNone/>
            </a:pPr>
            <a:r>
              <a:rPr lang="en-IN" sz="2800" dirty="0" smtClean="0">
                <a:solidFill>
                  <a:srgbClr val="FFFF00"/>
                </a:solidFill>
              </a:rPr>
              <a:t>                     P</a:t>
            </a:r>
          </a:p>
          <a:p>
            <a:pPr algn="just">
              <a:buNone/>
            </a:pPr>
            <a:r>
              <a:rPr lang="en-IN" sz="2800" dirty="0" smtClean="0"/>
              <a:t>			where D = number of deaths (from all causes) which occurred in the population of the given region during a year.</a:t>
            </a:r>
          </a:p>
          <a:p>
            <a:pPr algn="just">
              <a:buNone/>
            </a:pPr>
            <a:r>
              <a:rPr lang="en-IN" sz="2800" dirty="0" smtClean="0"/>
              <a:t>		        P  =  Mid year population of the given region during the </a:t>
            </a:r>
            <a:r>
              <a:rPr lang="en-IN" sz="2800" smtClean="0"/>
              <a:t>same year.</a:t>
            </a:r>
            <a:endParaRPr lang="en-IN" sz="2800" dirty="0" smtClean="0"/>
          </a:p>
          <a:p>
            <a:pPr>
              <a:buNone/>
            </a:pPr>
            <a:endParaRPr lang="en-IN" sz="2800" dirty="0" smtClean="0"/>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pPr>
              <a:buNone/>
            </a:pPr>
            <a:r>
              <a:rPr lang="en-US" sz="2800" dirty="0" smtClean="0">
                <a:solidFill>
                  <a:srgbClr val="FFFF00"/>
                </a:solidFill>
              </a:rPr>
              <a:t>Migration:</a:t>
            </a:r>
            <a:r>
              <a:rPr lang="en-US" dirty="0" smtClean="0"/>
              <a:t>  </a:t>
            </a:r>
            <a:r>
              <a:rPr lang="en-US" sz="2800" dirty="0" smtClean="0"/>
              <a:t>The movement of people from one area to another involving a change of residence. </a:t>
            </a:r>
          </a:p>
          <a:p>
            <a:r>
              <a:rPr lang="en-US" sz="2800" dirty="0" smtClean="0"/>
              <a:t>When movement is between countries, it is called international migration; when it is within a country, it is called internal migration. </a:t>
            </a:r>
          </a:p>
          <a:p>
            <a:r>
              <a:rPr lang="en-US" sz="2800" dirty="0" smtClean="0"/>
              <a:t>Migrants are called out-migrants with reference to the area from which they depart and in-migrants with reference to the area to which they come. </a:t>
            </a:r>
          </a:p>
          <a:p>
            <a:r>
              <a:rPr lang="en-US" sz="2800" dirty="0" smtClean="0"/>
              <a:t>The numerical difference between in-migration and out-migration is called net migration.</a:t>
            </a:r>
          </a:p>
          <a:p>
            <a:endParaRPr lang="en-IN" sz="2800" dirty="0" smtClean="0"/>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endParaRPr lang="en-IN" dirty="0" smtClean="0"/>
          </a:p>
          <a:p>
            <a:pPr>
              <a:buNone/>
            </a:pPr>
            <a:r>
              <a:rPr lang="en-IN" sz="2800" dirty="0" smtClean="0"/>
              <a:t>            Net migration during a specified</a:t>
            </a:r>
          </a:p>
          <a:p>
            <a:pPr>
              <a:buNone/>
            </a:pPr>
            <a:r>
              <a:rPr lang="en-IN" sz="2800" dirty="0" smtClean="0"/>
              <a:t>             time period in an area</a:t>
            </a:r>
          </a:p>
          <a:p>
            <a:pPr>
              <a:buNone/>
            </a:pPr>
            <a:r>
              <a:rPr lang="en-IN" sz="2800" i="1" dirty="0" smtClean="0"/>
              <a:t>  </a:t>
            </a:r>
            <a:r>
              <a:rPr lang="en-IN" sz="2800" i="1" dirty="0" smtClean="0">
                <a:solidFill>
                  <a:srgbClr val="FFFF00"/>
                </a:solidFill>
              </a:rPr>
              <a:t>NMR</a:t>
            </a:r>
            <a:r>
              <a:rPr lang="en-IN" sz="2800" i="1" dirty="0" smtClean="0"/>
              <a:t>= </a:t>
            </a:r>
            <a:r>
              <a:rPr lang="en-IN" i="1" dirty="0" smtClean="0"/>
              <a:t>---------------------------------------- </a:t>
            </a:r>
            <a:r>
              <a:rPr lang="en-IN" sz="2800" dirty="0" smtClean="0"/>
              <a:t>* 1,000</a:t>
            </a:r>
          </a:p>
          <a:p>
            <a:pPr>
              <a:buNone/>
            </a:pPr>
            <a:r>
              <a:rPr lang="en-IN" sz="2800" dirty="0" smtClean="0"/>
              <a:t>             Area’s population at the  mid point</a:t>
            </a:r>
          </a:p>
          <a:p>
            <a:pPr>
              <a:buNone/>
            </a:pPr>
            <a:r>
              <a:rPr lang="en-IN" sz="2800" dirty="0" smtClean="0"/>
              <a:t>             of </a:t>
            </a:r>
            <a:r>
              <a:rPr lang="en-IN" sz="2800" smtClean="0"/>
              <a:t>the same time </a:t>
            </a:r>
            <a:r>
              <a:rPr lang="en-IN" sz="2800" dirty="0" smtClean="0"/>
              <a:t>period       </a:t>
            </a:r>
          </a:p>
          <a:p>
            <a:pPr>
              <a:buNone/>
            </a:pPr>
            <a:endParaRPr lang="en-IN" sz="2800" dirty="0" smtClean="0"/>
          </a:p>
          <a:p>
            <a:pPr>
              <a:buNone/>
            </a:pPr>
            <a:r>
              <a:rPr lang="en-IN" sz="2800" dirty="0" smtClean="0"/>
              <a:t> where NMR is the Net migration rate  </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800" dirty="0" smtClean="0">
                <a:solidFill>
                  <a:srgbClr val="FFFF00"/>
                </a:solidFill>
              </a:rPr>
              <a:t>   Sources and availability of demographic data in India.</a:t>
            </a:r>
          </a:p>
          <a:p>
            <a:pPr>
              <a:buNone/>
            </a:pPr>
            <a:endParaRPr lang="en-IN" sz="2800" dirty="0" smtClean="0">
              <a:solidFill>
                <a:srgbClr val="FFFF00"/>
              </a:solidFill>
            </a:endParaRPr>
          </a:p>
          <a:p>
            <a:pPr>
              <a:buNone/>
            </a:pPr>
            <a:r>
              <a:rPr lang="en-IN" sz="2800" dirty="0" smtClean="0">
                <a:solidFill>
                  <a:srgbClr val="FFFF00"/>
                </a:solidFill>
              </a:rPr>
              <a:t>	</a:t>
            </a:r>
            <a:r>
              <a:rPr lang="en-IN" sz="2800" dirty="0" smtClean="0"/>
              <a:t>Three main sources</a:t>
            </a:r>
          </a:p>
          <a:p>
            <a:pPr>
              <a:buNone/>
            </a:pPr>
            <a:endParaRPr lang="en-IN" sz="2800" dirty="0" smtClean="0"/>
          </a:p>
          <a:p>
            <a:pPr>
              <a:buNone/>
            </a:pPr>
            <a:r>
              <a:rPr lang="en-IN" sz="2800" dirty="0" smtClean="0"/>
              <a:t>		1. Population Census</a:t>
            </a:r>
          </a:p>
          <a:p>
            <a:pPr>
              <a:buNone/>
            </a:pPr>
            <a:r>
              <a:rPr lang="en-IN" sz="2800" dirty="0" smtClean="0"/>
              <a:t>		2. Surveys</a:t>
            </a:r>
          </a:p>
          <a:p>
            <a:pPr>
              <a:buNone/>
            </a:pPr>
            <a:r>
              <a:rPr lang="en-IN" sz="2800" dirty="0" smtClean="0"/>
              <a:t>		3. Vital Statistics System</a:t>
            </a:r>
          </a:p>
          <a:p>
            <a:pPr>
              <a:buNone/>
            </a:pPr>
            <a:endParaRPr lang="en-IN" sz="2800" dirty="0" smtClean="0">
              <a:solidFill>
                <a:srgbClr val="FFFF00"/>
              </a:solidFill>
            </a:endParaRPr>
          </a:p>
          <a:p>
            <a:pPr>
              <a:buNone/>
            </a:pPr>
            <a:r>
              <a:rPr lang="en-IN" sz="2800" dirty="0" smtClean="0">
                <a:solidFill>
                  <a:srgbClr val="FFFF00"/>
                </a:solidFill>
              </a:rPr>
              <a:t>		</a:t>
            </a:r>
            <a:r>
              <a:rPr lang="en-IN" sz="2800" dirty="0" smtClean="0">
                <a:solidFill>
                  <a:srgbClr val="FF0000"/>
                </a:solidFill>
              </a:rPr>
              <a:t>			</a:t>
            </a:r>
            <a:endParaRPr lang="en-IN" sz="2800" dirty="0" smtClean="0"/>
          </a:p>
          <a:p>
            <a:pPr algn="just">
              <a:buNone/>
            </a:pPr>
            <a:r>
              <a:rPr lang="en-IN" sz="2800" dirty="0" smtClean="0"/>
              <a:t>			</a:t>
            </a:r>
            <a:endParaRPr lang="en-IN" sz="2800" dirty="0">
              <a:solidFill>
                <a:srgbClr val="FF0000"/>
              </a:solidFill>
            </a:endParaRPr>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lvl="2" algn="just">
              <a:buNone/>
            </a:pPr>
            <a:r>
              <a:rPr lang="en-IN" sz="2800" dirty="0" smtClean="0"/>
              <a:t>		A </a:t>
            </a:r>
            <a:r>
              <a:rPr lang="en-IN" sz="2800" dirty="0" smtClean="0">
                <a:solidFill>
                  <a:srgbClr val="FFFF00"/>
                </a:solidFill>
              </a:rPr>
              <a:t>census</a:t>
            </a:r>
            <a:r>
              <a:rPr lang="en-IN" sz="2800" dirty="0" smtClean="0"/>
              <a:t> is a count of the age and sex of all people in a specified territory at a given time. A census may also collect other demographic, social and economic information. </a:t>
            </a:r>
            <a:endParaRPr lang="en-IN" sz="2800" dirty="0" smtClean="0">
              <a:solidFill>
                <a:srgbClr val="FF0000"/>
              </a:solidFill>
            </a:endParaRPr>
          </a:p>
          <a:p>
            <a:pPr lvl="2" algn="just">
              <a:buNone/>
            </a:pPr>
            <a:r>
              <a:rPr lang="en-IN" sz="2800" dirty="0" smtClean="0"/>
              <a:t>        A </a:t>
            </a:r>
            <a:r>
              <a:rPr lang="en-IN" sz="2800" dirty="0" smtClean="0">
                <a:solidFill>
                  <a:srgbClr val="FFFF00"/>
                </a:solidFill>
              </a:rPr>
              <a:t>survey</a:t>
            </a:r>
            <a:r>
              <a:rPr lang="en-IN" sz="2800" dirty="0" smtClean="0"/>
              <a:t> attempts to describe, as accurately as possible, the demographic aspects of a population by collecting information on a sample of the total population. </a:t>
            </a:r>
          </a:p>
          <a:p>
            <a:pPr lvl="2" algn="just">
              <a:buNone/>
            </a:pPr>
            <a:r>
              <a:rPr lang="en-IN" sz="2800" dirty="0" smtClean="0">
                <a:solidFill>
                  <a:srgbClr val="FFFF00"/>
                </a:solidFill>
              </a:rPr>
              <a:t>		Vital statistics system </a:t>
            </a:r>
            <a:r>
              <a:rPr lang="en-IN" sz="2800" dirty="0" smtClean="0"/>
              <a:t>refer to the registration of births and deaths in a population. </a:t>
            </a:r>
          </a:p>
          <a:p>
            <a:pPr lvl="2" algn="just">
              <a:buNone/>
            </a:pPr>
            <a:r>
              <a:rPr lang="en-IN" sz="2800" dirty="0" smtClean="0"/>
              <a:t>		</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pPr algn="just">
              <a:buNone/>
            </a:pPr>
            <a:r>
              <a:rPr lang="en-IN" sz="2800" dirty="0" smtClean="0">
                <a:solidFill>
                  <a:srgbClr val="FFFF00"/>
                </a:solidFill>
              </a:rPr>
              <a:t>Data available from population census</a:t>
            </a:r>
          </a:p>
          <a:p>
            <a:pPr>
              <a:buNone/>
            </a:pPr>
            <a:r>
              <a:rPr lang="en-IN" sz="2800" dirty="0" smtClean="0">
                <a:solidFill>
                  <a:srgbClr val="FFFF00"/>
                </a:solidFill>
              </a:rPr>
              <a:t>		</a:t>
            </a:r>
            <a:r>
              <a:rPr lang="en-IN" sz="2800" dirty="0" smtClean="0"/>
              <a:t>Population by sex and residence (rural/urban)</a:t>
            </a:r>
          </a:p>
          <a:p>
            <a:pPr>
              <a:buNone/>
            </a:pPr>
            <a:r>
              <a:rPr lang="en-IN" sz="2800" dirty="0" smtClean="0"/>
              <a:t>			(a) Age</a:t>
            </a:r>
          </a:p>
          <a:p>
            <a:pPr>
              <a:buNone/>
            </a:pPr>
            <a:r>
              <a:rPr lang="en-IN" sz="2800" dirty="0" smtClean="0">
                <a:solidFill>
                  <a:srgbClr val="FFFF00"/>
                </a:solidFill>
              </a:rPr>
              <a:t>			</a:t>
            </a:r>
            <a:r>
              <a:rPr lang="en-IN" sz="2800" dirty="0" smtClean="0"/>
              <a:t>(b) Marital status</a:t>
            </a:r>
          </a:p>
          <a:p>
            <a:pPr>
              <a:buNone/>
            </a:pPr>
            <a:r>
              <a:rPr lang="en-IN" sz="2800" dirty="0" smtClean="0"/>
              <a:t>			(c) Age at marriage</a:t>
            </a:r>
          </a:p>
          <a:p>
            <a:pPr>
              <a:buNone/>
            </a:pPr>
            <a:r>
              <a:rPr lang="en-IN" sz="2800" dirty="0" smtClean="0"/>
              <a:t>			(d) Migration</a:t>
            </a:r>
          </a:p>
          <a:p>
            <a:pPr>
              <a:buNone/>
            </a:pPr>
            <a:r>
              <a:rPr lang="en-IN" sz="2800" dirty="0" smtClean="0"/>
              <a:t>			(e) Literacy</a:t>
            </a:r>
          </a:p>
          <a:p>
            <a:pPr>
              <a:buNone/>
            </a:pPr>
            <a:r>
              <a:rPr lang="en-IN" sz="2800" dirty="0" smtClean="0"/>
              <a:t>			(f)  Fertility of women</a:t>
            </a:r>
          </a:p>
          <a:p>
            <a:pPr>
              <a:buNone/>
            </a:pPr>
            <a:r>
              <a:rPr lang="en-IN" sz="2800" dirty="0" smtClean="0"/>
              <a:t>			(g) Occupation</a:t>
            </a:r>
          </a:p>
          <a:p>
            <a:pPr>
              <a:buNone/>
            </a:pPr>
            <a:r>
              <a:rPr lang="en-IN" sz="2800" dirty="0" smtClean="0"/>
              <a:t>			(h) Disability  etc.</a:t>
            </a:r>
          </a:p>
          <a:p>
            <a:pPr>
              <a:buNone/>
            </a:pPr>
            <a:r>
              <a:rPr lang="en-IN" sz="2800" dirty="0" smtClean="0"/>
              <a:t>			</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lgn="just"/>
            <a:r>
              <a:rPr lang="en-IN" sz="2800" smtClean="0"/>
              <a:t>These </a:t>
            </a:r>
            <a:r>
              <a:rPr lang="en-IN" sz="2800" dirty="0" smtClean="0"/>
              <a:t>factors are sometimes called vital processes, since they are the means by which the population replenishes itself and remains in existence. </a:t>
            </a:r>
          </a:p>
          <a:p>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r>
              <a:rPr lang="en-IN" sz="2800" dirty="0" smtClean="0"/>
              <a:t>In India, population census is conducted once in 10 years. </a:t>
            </a:r>
          </a:p>
          <a:p>
            <a:r>
              <a:rPr lang="en-IN" sz="2800" dirty="0" smtClean="0"/>
              <a:t>Conducted by the Registrar General &amp; Census Commissioner, India.</a:t>
            </a:r>
          </a:p>
          <a:p>
            <a:r>
              <a:rPr lang="en-IN" sz="2800" dirty="0" smtClean="0"/>
              <a:t>Last population census was conduced in 2011, with </a:t>
            </a:r>
            <a:r>
              <a:rPr lang="en-IN" sz="2800" dirty="0" err="1" smtClean="0"/>
              <a:t>houselisting</a:t>
            </a:r>
            <a:r>
              <a:rPr lang="en-IN" sz="2800" dirty="0" smtClean="0"/>
              <a:t> and housing census conducted in 2010. Housing census includes the information on type of structure of the house, household availability of drinking water, sanitation facilities, kitchen, electricity, telephone, vehicle, bank accounts etc. </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800" dirty="0" smtClean="0">
                <a:solidFill>
                  <a:srgbClr val="FFFF00"/>
                </a:solidFill>
              </a:rPr>
              <a:t>Demographic Data available from surveys in India</a:t>
            </a:r>
          </a:p>
          <a:p>
            <a:pPr>
              <a:buNone/>
            </a:pPr>
            <a:r>
              <a:rPr lang="en-IN" sz="2800" dirty="0" smtClean="0">
                <a:solidFill>
                  <a:srgbClr val="FFFF00"/>
                </a:solidFill>
              </a:rPr>
              <a:t>		</a:t>
            </a:r>
            <a:endParaRPr lang="en-IN" sz="2800" dirty="0" smtClean="0"/>
          </a:p>
          <a:p>
            <a:pPr>
              <a:buNone/>
            </a:pPr>
            <a:r>
              <a:rPr lang="en-IN" sz="2800" dirty="0" smtClean="0">
                <a:solidFill>
                  <a:srgbClr val="FFFF00"/>
                </a:solidFill>
              </a:rPr>
              <a:t>		</a:t>
            </a:r>
            <a:r>
              <a:rPr lang="en-IN" sz="2800" dirty="0" smtClean="0"/>
              <a:t>1. Sample Registration System (SRS)</a:t>
            </a:r>
          </a:p>
          <a:p>
            <a:pPr>
              <a:buNone/>
            </a:pPr>
            <a:r>
              <a:rPr lang="en-IN" sz="2800" dirty="0" smtClean="0">
                <a:solidFill>
                  <a:srgbClr val="FFFF00"/>
                </a:solidFill>
              </a:rPr>
              <a:t>		</a:t>
            </a:r>
            <a:r>
              <a:rPr lang="en-IN" sz="2800" dirty="0" smtClean="0"/>
              <a:t>2. National Family Health Survey (NFHS)</a:t>
            </a:r>
          </a:p>
          <a:p>
            <a:pPr>
              <a:buNone/>
            </a:pPr>
            <a:r>
              <a:rPr lang="en-IN" sz="2800" dirty="0" smtClean="0"/>
              <a:t>		3. Annual Health Survey (AHS)</a:t>
            </a:r>
          </a:p>
          <a:p>
            <a:pPr>
              <a:buNone/>
            </a:pPr>
            <a:r>
              <a:rPr lang="en-IN" sz="2800" dirty="0" smtClean="0"/>
              <a:t>	</a:t>
            </a:r>
            <a:r>
              <a:rPr lang="en-IN" sz="2800" smtClean="0"/>
              <a:t>	</a:t>
            </a:r>
            <a:endParaRPr lang="en-IN" sz="2800" dirty="0" smtClean="0"/>
          </a:p>
          <a:p>
            <a:pPr>
              <a:buNone/>
            </a:pPr>
            <a:r>
              <a:rPr lang="en-IN" sz="2800" dirty="0" smtClean="0"/>
              <a:t>	</a:t>
            </a:r>
            <a:r>
              <a:rPr lang="en-IN" sz="2800" dirty="0" smtClean="0">
                <a:solidFill>
                  <a:srgbClr val="FFFF00"/>
                </a:solidFill>
              </a:rPr>
              <a:t>Advantage of sample survey over census</a:t>
            </a:r>
          </a:p>
          <a:p>
            <a:pPr>
              <a:buNone/>
            </a:pPr>
            <a:r>
              <a:rPr lang="en-IN" sz="2800" dirty="0" smtClean="0"/>
              <a:t>	The major advantage of this type of data collection is that it requires less resources of money and manpower than required in censuses. </a:t>
            </a:r>
          </a:p>
          <a:p>
            <a:pPr>
              <a:buNone/>
            </a:pPr>
            <a:r>
              <a:rPr lang="en-IN" sz="2800" dirty="0" smtClean="0"/>
              <a:t>			</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r>
              <a:rPr lang="en-IN" sz="2800" dirty="0" smtClean="0"/>
              <a:t>Data accuracy will also be enhanced since more time can be spent at each household or with the individual and the interviews can be held in greater detail and by more skilled persons.</a:t>
            </a:r>
          </a:p>
          <a:p>
            <a:endParaRPr lang="en-IN" sz="2800" dirty="0" smtClean="0"/>
          </a:p>
          <a:p>
            <a:r>
              <a:rPr lang="en-IN" sz="2800" dirty="0" smtClean="0">
                <a:solidFill>
                  <a:srgbClr val="FFFF00"/>
                </a:solidFill>
              </a:rPr>
              <a:t>Disadvantage</a:t>
            </a:r>
          </a:p>
          <a:p>
            <a:pPr lvl="1">
              <a:buNone/>
            </a:pPr>
            <a:r>
              <a:rPr lang="en-IN" sz="2400" dirty="0" smtClean="0">
                <a:solidFill>
                  <a:srgbClr val="FFFF00"/>
                </a:solidFill>
              </a:rPr>
              <a:t>	</a:t>
            </a:r>
            <a:r>
              <a:rPr lang="en-IN" dirty="0" smtClean="0">
                <a:solidFill>
                  <a:schemeClr val="tx2"/>
                </a:solidFill>
              </a:rPr>
              <a:t>Data collected through surveys involves a sampling error since only a sample is studied. </a:t>
            </a:r>
          </a:p>
          <a:p>
            <a:pPr lvl="1">
              <a:buNone/>
            </a:pPr>
            <a:endParaRPr lang="en-IN" sz="2400" dirty="0" smtClean="0">
              <a:solidFill>
                <a:schemeClr val="tx2"/>
              </a:solidFill>
            </a:endParaRPr>
          </a:p>
          <a:p>
            <a:pPr lvl="1">
              <a:buNone/>
            </a:pPr>
            <a:r>
              <a:rPr lang="en-IN" sz="2400" dirty="0" smtClean="0">
                <a:solidFill>
                  <a:srgbClr val="FFFF00"/>
                </a:solidFill>
              </a:rPr>
              <a:t>SRS</a:t>
            </a:r>
          </a:p>
          <a:p>
            <a:pPr lvl="1">
              <a:buNone/>
            </a:pPr>
            <a:r>
              <a:rPr lang="en-IN" sz="2400" dirty="0" smtClean="0">
                <a:solidFill>
                  <a:srgbClr val="FFFF00"/>
                </a:solidFill>
              </a:rPr>
              <a:t>	</a:t>
            </a:r>
            <a:r>
              <a:rPr lang="en-IN" sz="2400" dirty="0" smtClean="0"/>
              <a:t>One of the popular form of data collection system in India is SRS, which is a dual record system. </a:t>
            </a:r>
          </a:p>
          <a:p>
            <a:pPr lvl="1">
              <a:buNone/>
            </a:pPr>
            <a:r>
              <a:rPr lang="en-IN" sz="2400" dirty="0" smtClean="0"/>
              <a:t>	</a:t>
            </a:r>
          </a:p>
          <a:p>
            <a:pPr lvl="1">
              <a:buNone/>
            </a:pPr>
            <a:r>
              <a:rPr lang="en-IN" sz="2400" dirty="0" smtClean="0">
                <a:solidFill>
                  <a:srgbClr val="FFFF00"/>
                </a:solidFill>
              </a:rPr>
              <a:t>	</a:t>
            </a:r>
            <a:endParaRPr lang="en-IN" sz="2400" dirty="0">
              <a:solidFill>
                <a:srgbClr val="FFFF00"/>
              </a:solidFill>
            </a:endParaRPr>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r>
              <a:rPr lang="en-IN" sz="2800" dirty="0" smtClean="0"/>
              <a:t>Sample areas are selected by proper sampling methodology.</a:t>
            </a:r>
          </a:p>
          <a:p>
            <a:r>
              <a:rPr lang="en-IN" sz="2800" dirty="0" smtClean="0"/>
              <a:t>Field investigation under SRS consists of two methods: (</a:t>
            </a:r>
            <a:r>
              <a:rPr lang="en-IN" sz="2800" dirty="0" err="1" smtClean="0"/>
              <a:t>i</a:t>
            </a:r>
            <a:r>
              <a:rPr lang="en-IN" sz="2800" dirty="0" smtClean="0"/>
              <a:t>) continuous enumeration of births and deaths in a sample of villages/urban blocks and (ii) through an independent six monthly retrospective survey in the same area.  </a:t>
            </a:r>
          </a:p>
          <a:p>
            <a:r>
              <a:rPr lang="en-IN" sz="2800" dirty="0" smtClean="0"/>
              <a:t>Data from two sources are matched and then proper procedure is followed to arrive at a valid conclusion. </a:t>
            </a:r>
          </a:p>
          <a:p>
            <a:r>
              <a:rPr lang="en-IN" sz="2800" dirty="0" smtClean="0"/>
              <a:t>Report on vital rates at the State level is brought out annually for India all the States and </a:t>
            </a:r>
            <a:r>
              <a:rPr lang="en-IN" sz="2800" dirty="0" err="1" smtClean="0"/>
              <a:t>Uts</a:t>
            </a:r>
            <a:r>
              <a:rPr lang="en-IN" sz="2800" dirty="0" smtClean="0"/>
              <a:t> by sex and residence (rural/urban). </a:t>
            </a:r>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800" dirty="0" smtClean="0"/>
              <a:t>For other related parameters like marital status literacy and others, the results are available for India and bigger states ( with population 10 million and above). </a:t>
            </a:r>
          </a:p>
          <a:p>
            <a:pPr lvl="0" algn="just">
              <a:buNone/>
            </a:pPr>
            <a:r>
              <a:rPr lang="en-IN" sz="2800" dirty="0" smtClean="0"/>
              <a:t>	A compendium mentioning time series data for all the parameters is available in printed form. </a:t>
            </a:r>
          </a:p>
          <a:p>
            <a:pPr lvl="0" algn="just">
              <a:buNone/>
            </a:pPr>
            <a:r>
              <a:rPr lang="en-IN" sz="2800" dirty="0" smtClean="0">
                <a:latin typeface="Arial" pitchFamily="34" charset="0"/>
                <a:cs typeface="Arial" pitchFamily="34" charset="0"/>
              </a:rPr>
              <a:t>	SRS Bulletin (Sample Registration System) published by the Registrar General, India, Government of India (Annual)</a:t>
            </a:r>
          </a:p>
          <a:p>
            <a:pPr algn="just">
              <a:buNone/>
            </a:pPr>
            <a:r>
              <a:rPr lang="en-IN" sz="2800" dirty="0" smtClean="0">
                <a:latin typeface="Arial" pitchFamily="34" charset="0"/>
                <a:cs typeface="Arial" pitchFamily="34" charset="0"/>
              </a:rPr>
              <a:t> 	Statistical Report (Sample Registration System) published by the Registrar General, India (Annual). </a:t>
            </a:r>
          </a:p>
          <a:p>
            <a:pPr>
              <a:buNone/>
            </a:pPr>
            <a:r>
              <a:rPr lang="en-IN" sz="2800" dirty="0" smtClean="0">
                <a:latin typeface="Arial" pitchFamily="34" charset="0"/>
                <a:cs typeface="Arial" pitchFamily="34" charset="0"/>
              </a:rPr>
              <a:t>	</a:t>
            </a:r>
            <a:r>
              <a:rPr lang="en-IN" sz="2800" dirty="0" smtClean="0">
                <a:solidFill>
                  <a:srgbClr val="FF0000"/>
                </a:solidFill>
                <a:latin typeface="Arial" pitchFamily="34" charset="0"/>
                <a:cs typeface="Arial" pitchFamily="34" charset="0"/>
              </a:rPr>
              <a:t>Census and Vital Statistics Website on the Internet: </a:t>
            </a:r>
            <a:r>
              <a:rPr lang="en-IN" sz="2800" u="sng" dirty="0" smtClean="0">
                <a:solidFill>
                  <a:srgbClr val="FF0000"/>
                </a:solidFill>
                <a:latin typeface="Arial" pitchFamily="34" charset="0"/>
                <a:cs typeface="Arial" pitchFamily="34" charset="0"/>
                <a:hlinkClick r:id="rId2"/>
              </a:rPr>
              <a:t>http://www.censusindia.gov.in</a:t>
            </a:r>
            <a:endParaRPr lang="en-IN" sz="2800" dirty="0" smtClean="0">
              <a:solidFill>
                <a:srgbClr val="FF0000"/>
              </a:solidFill>
              <a:latin typeface="Arial" pitchFamily="34" charset="0"/>
              <a:cs typeface="Arial" pitchFamily="34" charset="0"/>
            </a:endParaRPr>
          </a:p>
          <a:p>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buNone/>
            </a:pPr>
            <a:r>
              <a:rPr lang="en-IN" dirty="0" smtClean="0">
                <a:solidFill>
                  <a:srgbClr val="FFFF00"/>
                </a:solidFill>
              </a:rPr>
              <a:t>	SRS is the main source of information on fertility and mortality indicators at state and national levels.</a:t>
            </a:r>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lnSpc>
                <a:spcPct val="120000"/>
              </a:lnSpc>
              <a:buClr>
                <a:srgbClr val="FFFF00"/>
              </a:buClr>
              <a:buSzTx/>
              <a:buFont typeface="Wingdings" pitchFamily="2" charset="2"/>
              <a:buChar char="v"/>
            </a:pPr>
            <a:r>
              <a:rPr lang="en-US" sz="2800" dirty="0" smtClean="0">
                <a:solidFill>
                  <a:srgbClr val="FFFF00"/>
                </a:solidFill>
              </a:rPr>
              <a:t>NFHS-3</a:t>
            </a:r>
            <a:r>
              <a:rPr lang="en-US" sz="2800" dirty="0" smtClean="0"/>
              <a:t> is the third in the NFHS series of surveys, preceded by NFHS-1 in 1992-93 and NFHS-2 in 1998-99</a:t>
            </a:r>
          </a:p>
          <a:p>
            <a:pPr>
              <a:lnSpc>
                <a:spcPct val="120000"/>
              </a:lnSpc>
              <a:buClr>
                <a:srgbClr val="FFFF00"/>
              </a:buClr>
              <a:buSzTx/>
              <a:buFont typeface="Wingdings" pitchFamily="2" charset="2"/>
              <a:buChar char="v"/>
            </a:pPr>
            <a:r>
              <a:rPr lang="en-US" sz="2800" dirty="0" smtClean="0"/>
              <a:t> NFHS surveys are conducted under the  stewardship of </a:t>
            </a:r>
            <a:r>
              <a:rPr lang="en-US" sz="2800" dirty="0" err="1" smtClean="0"/>
              <a:t>MoHFW</a:t>
            </a:r>
            <a:endParaRPr lang="en-US" sz="2800" dirty="0" smtClean="0"/>
          </a:p>
          <a:p>
            <a:pPr>
              <a:lnSpc>
                <a:spcPct val="120000"/>
              </a:lnSpc>
              <a:buClr>
                <a:srgbClr val="FFFF00"/>
              </a:buClr>
              <a:buSzTx/>
              <a:buFont typeface="Wingdings" pitchFamily="2" charset="2"/>
              <a:buChar char="v"/>
            </a:pPr>
            <a:r>
              <a:rPr lang="en-US" sz="2800" dirty="0" smtClean="0"/>
              <a:t> IIPS is the nodal agency for the National Family Health Surveys</a:t>
            </a:r>
          </a:p>
          <a:p>
            <a:pPr>
              <a:buNone/>
            </a:pPr>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marL="1149350" lvl="2" indent="-457200">
              <a:lnSpc>
                <a:spcPct val="130000"/>
              </a:lnSpc>
              <a:buClr>
                <a:srgbClr val="00FFFF"/>
              </a:buClr>
              <a:buNone/>
            </a:pPr>
            <a:r>
              <a:rPr lang="en-US" b="1" dirty="0" smtClean="0">
                <a:solidFill>
                  <a:srgbClr val="FFFF00"/>
                </a:solidFill>
                <a:effectLst/>
                <a:latin typeface="+mj-lt"/>
                <a:cs typeface="Calibri" pitchFamily="34" charset="0"/>
              </a:rPr>
              <a:t>About NFHS-3 data</a:t>
            </a:r>
          </a:p>
          <a:p>
            <a:pPr marL="1149350" lvl="2" indent="-457200">
              <a:lnSpc>
                <a:spcPct val="130000"/>
              </a:lnSpc>
              <a:buClr>
                <a:srgbClr val="00FFFF"/>
              </a:buClr>
              <a:buFont typeface="Wingdings" pitchFamily="2" charset="2"/>
              <a:buAutoNum type="arabicPeriod"/>
            </a:pPr>
            <a:r>
              <a:rPr lang="en-US" b="1" dirty="0" smtClean="0">
                <a:effectLst/>
                <a:latin typeface="+mj-lt"/>
                <a:cs typeface="Calibri" pitchFamily="34" charset="0"/>
              </a:rPr>
              <a:t>Household and individual characteristics</a:t>
            </a:r>
          </a:p>
          <a:p>
            <a:pPr marL="1149350" lvl="2" indent="-457200">
              <a:lnSpc>
                <a:spcPct val="130000"/>
              </a:lnSpc>
              <a:buClr>
                <a:srgbClr val="00FFFF"/>
              </a:buClr>
              <a:buFont typeface="Wingdings" pitchFamily="2" charset="2"/>
              <a:buAutoNum type="arabicPeriod"/>
            </a:pPr>
            <a:r>
              <a:rPr lang="en-US" b="1" dirty="0" smtClean="0">
                <a:effectLst/>
                <a:latin typeface="+mj-lt"/>
                <a:cs typeface="Calibri" pitchFamily="34" charset="0"/>
              </a:rPr>
              <a:t>Fertility, marriage and family planning</a:t>
            </a:r>
          </a:p>
          <a:p>
            <a:pPr marL="1149350" lvl="2" indent="-457200">
              <a:lnSpc>
                <a:spcPct val="130000"/>
              </a:lnSpc>
              <a:buClr>
                <a:srgbClr val="00FFFF"/>
              </a:buClr>
              <a:buFont typeface="Wingdings" pitchFamily="2" charset="2"/>
              <a:buAutoNum type="arabicPeriod"/>
            </a:pPr>
            <a:r>
              <a:rPr lang="en-US" b="1" dirty="0" smtClean="0">
                <a:effectLst/>
                <a:latin typeface="+mj-lt"/>
                <a:cs typeface="Calibri" pitchFamily="34" charset="0"/>
              </a:rPr>
              <a:t>Maternal health</a:t>
            </a:r>
          </a:p>
          <a:p>
            <a:pPr marL="1149350" lvl="2" indent="-457200">
              <a:lnSpc>
                <a:spcPct val="130000"/>
              </a:lnSpc>
              <a:buClr>
                <a:srgbClr val="00FFFF"/>
              </a:buClr>
              <a:buFont typeface="Wingdings" pitchFamily="2" charset="2"/>
              <a:buAutoNum type="arabicPeriod"/>
            </a:pPr>
            <a:r>
              <a:rPr lang="en-US" b="1" dirty="0" smtClean="0">
                <a:effectLst/>
                <a:latin typeface="+mj-lt"/>
                <a:cs typeface="Calibri" pitchFamily="34" charset="0"/>
              </a:rPr>
              <a:t>Immunization and child health care</a:t>
            </a:r>
          </a:p>
          <a:p>
            <a:pPr marL="1149350" lvl="2" indent="-457200">
              <a:lnSpc>
                <a:spcPct val="130000"/>
              </a:lnSpc>
              <a:buClr>
                <a:srgbClr val="00FFFF"/>
              </a:buClr>
              <a:buFont typeface="Wingdings" pitchFamily="2" charset="2"/>
              <a:buAutoNum type="arabicPeriod"/>
            </a:pPr>
            <a:r>
              <a:rPr lang="en-US" b="1" dirty="0" smtClean="0">
                <a:effectLst/>
                <a:latin typeface="+mj-lt"/>
                <a:cs typeface="Calibri" pitchFamily="34" charset="0"/>
              </a:rPr>
              <a:t>Nutritional status</a:t>
            </a:r>
          </a:p>
          <a:p>
            <a:pPr marL="1149350" lvl="2" indent="-457200">
              <a:lnSpc>
                <a:spcPct val="130000"/>
              </a:lnSpc>
              <a:buClr>
                <a:srgbClr val="00FFFF"/>
              </a:buClr>
              <a:buFont typeface="Wingdings" pitchFamily="2" charset="2"/>
              <a:buAutoNum type="arabicPeriod"/>
            </a:pPr>
            <a:r>
              <a:rPr lang="en-US" b="1" dirty="0" smtClean="0">
                <a:effectLst/>
                <a:latin typeface="+mj-lt"/>
                <a:cs typeface="Calibri" pitchFamily="34" charset="0"/>
              </a:rPr>
              <a:t>HI</a:t>
            </a:r>
            <a:r>
              <a:rPr lang="en-US" b="1" dirty="0" smtClean="0">
                <a:effectLst/>
                <a:latin typeface="Calibri" pitchFamily="34" charset="0"/>
                <a:cs typeface="Calibri" pitchFamily="34" charset="0"/>
              </a:rPr>
              <a:t>V knowledge, </a:t>
            </a:r>
            <a:r>
              <a:rPr lang="en-US" b="1" dirty="0" err="1" smtClean="0">
                <a:effectLst/>
                <a:latin typeface="Calibri" pitchFamily="34" charset="0"/>
                <a:cs typeface="Calibri" pitchFamily="34" charset="0"/>
              </a:rPr>
              <a:t>behaviour</a:t>
            </a:r>
            <a:r>
              <a:rPr lang="en-US" b="1" dirty="0" smtClean="0">
                <a:effectLst/>
                <a:latin typeface="Calibri" pitchFamily="34" charset="0"/>
                <a:cs typeface="Calibri" pitchFamily="34" charset="0"/>
              </a:rPr>
              <a:t> and prevalence</a:t>
            </a:r>
          </a:p>
          <a:p>
            <a:pPr marL="1149350" lvl="2" indent="-457200">
              <a:lnSpc>
                <a:spcPct val="130000"/>
              </a:lnSpc>
              <a:buClr>
                <a:srgbClr val="00FFFF"/>
              </a:buClr>
              <a:buNone/>
            </a:pPr>
            <a:r>
              <a:rPr lang="en-US" b="1" dirty="0" smtClean="0">
                <a:solidFill>
                  <a:srgbClr val="FFC000"/>
                </a:solidFill>
                <a:effectLst/>
                <a:latin typeface="Calibri" pitchFamily="34" charset="0"/>
                <a:cs typeface="Calibri" pitchFamily="34" charset="0"/>
              </a:rPr>
              <a:t>Data available </a:t>
            </a:r>
          </a:p>
          <a:p>
            <a:pPr>
              <a:buNone/>
            </a:pPr>
            <a:r>
              <a:rPr lang="en-US" b="1" dirty="0" smtClean="0">
                <a:solidFill>
                  <a:srgbClr val="FFC000"/>
                </a:solidFill>
                <a:effectLst/>
                <a:latin typeface="Calibri" pitchFamily="34" charset="0"/>
                <a:cs typeface="Calibri" pitchFamily="34" charset="0"/>
              </a:rPr>
              <a:t>	</a:t>
            </a:r>
            <a:r>
              <a:rPr lang="en-IN" sz="2400" dirty="0" smtClean="0"/>
              <a:t>Website : </a:t>
            </a:r>
            <a:r>
              <a:rPr lang="en-IN" sz="2400" dirty="0" smtClean="0">
                <a:hlinkClick r:id="rId2"/>
              </a:rPr>
              <a:t>http://nfhsindia.org</a:t>
            </a:r>
            <a:endParaRPr lang="en-IN" sz="2400" dirty="0" smtClean="0"/>
          </a:p>
          <a:p>
            <a:pPr>
              <a:buNone/>
            </a:pPr>
            <a:r>
              <a:rPr lang="en-IN" sz="2400" dirty="0" smtClean="0"/>
              <a:t>		E mail    : </a:t>
            </a:r>
            <a:r>
              <a:rPr lang="en-IN" sz="2400" dirty="0" smtClean="0">
                <a:hlinkClick r:id="rId3"/>
              </a:rPr>
              <a:t>iipsnfhs@vsnl.com</a:t>
            </a:r>
            <a:endParaRPr lang="en-IN" sz="2400" dirty="0" smtClean="0"/>
          </a:p>
          <a:p>
            <a:pPr>
              <a:buNone/>
            </a:pPr>
            <a:r>
              <a:rPr lang="en-IN" sz="2400" dirty="0" smtClean="0"/>
              <a:t>                           </a:t>
            </a:r>
            <a:r>
              <a:rPr lang="en-IN" sz="2400" dirty="0" smtClean="0">
                <a:hlinkClick r:id="rId4"/>
              </a:rPr>
              <a:t>iipsnfhs@gmail.com</a:t>
            </a:r>
            <a:endParaRPr lang="en-IN" sz="2400" dirty="0" smtClean="0"/>
          </a:p>
          <a:p>
            <a:pPr marL="1149350" lvl="2" indent="-457200">
              <a:lnSpc>
                <a:spcPct val="130000"/>
              </a:lnSpc>
              <a:buClr>
                <a:srgbClr val="00FFFF"/>
              </a:buClr>
              <a:buNone/>
            </a:pPr>
            <a:endParaRPr lang="en-US" b="1" dirty="0" smtClean="0">
              <a:solidFill>
                <a:srgbClr val="FFC000"/>
              </a:solidFill>
              <a:effectLst/>
              <a:latin typeface="Calibri" pitchFamily="34" charset="0"/>
              <a:cs typeface="Calibri" pitchFamily="34" charset="0"/>
            </a:endParaRPr>
          </a:p>
          <a:p>
            <a:pPr marL="1149350" lvl="2" indent="-457200">
              <a:lnSpc>
                <a:spcPct val="130000"/>
              </a:lnSpc>
              <a:buClr>
                <a:srgbClr val="00FFFF"/>
              </a:buClr>
              <a:buNone/>
            </a:pPr>
            <a:endParaRPr lang="en-US" b="1" dirty="0" smtClean="0">
              <a:effectLst/>
              <a:latin typeface="Calibri" pitchFamily="34" charset="0"/>
              <a:cs typeface="Calibri" pitchFamily="34" charset="0"/>
            </a:endParaRPr>
          </a:p>
          <a:p>
            <a:pPr>
              <a:buNone/>
            </a:pP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800" dirty="0" smtClean="0">
                <a:solidFill>
                  <a:srgbClr val="FFFF00"/>
                </a:solidFill>
              </a:rPr>
              <a:t>Annual Health Survey (AHS)</a:t>
            </a:r>
          </a:p>
          <a:p>
            <a:pPr>
              <a:buNone/>
            </a:pPr>
            <a:r>
              <a:rPr lang="en-IN" sz="2800" dirty="0" smtClean="0">
                <a:solidFill>
                  <a:srgbClr val="FFFF00"/>
                </a:solidFill>
              </a:rPr>
              <a:t>	AHS </a:t>
            </a:r>
            <a:r>
              <a:rPr lang="en-IN" sz="2800" dirty="0" smtClean="0"/>
              <a:t>provides demographic data at the district level. </a:t>
            </a:r>
          </a:p>
          <a:p>
            <a:pPr>
              <a:buNone/>
            </a:pPr>
            <a:r>
              <a:rPr lang="en-IN" sz="2800" dirty="0" smtClean="0"/>
              <a:t>	Data is available for  8 Empowered Action Group (EAG) States and Assam. The States are Rajasthan, U.P., </a:t>
            </a:r>
            <a:r>
              <a:rPr lang="en-IN" sz="2800" dirty="0" err="1" smtClean="0"/>
              <a:t>Uttarakhand</a:t>
            </a:r>
            <a:r>
              <a:rPr lang="en-IN" sz="2800" dirty="0" smtClean="0"/>
              <a:t>, Bihar, Jharkhand, Orissa, M.P., Chhattisgarh and Assam.  These 9 States constitute 284 districts as per 2001 Census. The information is available for the following parameters: CBR, CDR, IMR, Neo-natal mortality rates (NNMR), under 5 mortality rate, sex ratio at birth, sex ratio (0-4) and sex ratio (all ages). </a:t>
            </a:r>
            <a:endParaRPr lang="en-IN" sz="2800" dirty="0">
              <a:solidFill>
                <a:srgbClr val="FFFF00"/>
              </a:solidFill>
            </a:endParaRPr>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lgn="just"/>
            <a:r>
              <a:rPr lang="en-IN" sz="2800" dirty="0" smtClean="0"/>
              <a:t>AHS is conducted by Registrar General &amp; Census Commissioner, India</a:t>
            </a:r>
          </a:p>
          <a:p>
            <a:pPr algn="just"/>
            <a:endParaRPr lang="en-IN" sz="2800" dirty="0" smtClean="0"/>
          </a:p>
          <a:p>
            <a:pPr algn="just">
              <a:buNone/>
            </a:pPr>
            <a:r>
              <a:rPr lang="en-IN" sz="2800" dirty="0" smtClean="0">
                <a:solidFill>
                  <a:srgbClr val="FFFF00"/>
                </a:solidFill>
              </a:rPr>
              <a:t>Vital Statistics</a:t>
            </a:r>
          </a:p>
          <a:p>
            <a:pPr algn="just">
              <a:buNone/>
            </a:pPr>
            <a:r>
              <a:rPr lang="en-IN" sz="2800" dirty="0" smtClean="0">
                <a:solidFill>
                  <a:srgbClr val="FFFF00"/>
                </a:solidFill>
              </a:rPr>
              <a:t>		</a:t>
            </a:r>
            <a:r>
              <a:rPr lang="en-IN" sz="2800" dirty="0" smtClean="0"/>
              <a:t>Vital statistics is the total process of registering, compiling and reporting of the aggregate of vital events, such as births, deaths, marriages that occur during a specified duration of time among the members of the population residing in an area.</a:t>
            </a:r>
          </a:p>
          <a:p>
            <a:pPr algn="just">
              <a:buNone/>
            </a:pPr>
            <a:r>
              <a:rPr lang="en-IN" sz="2800" dirty="0" smtClean="0"/>
              <a:t>		The Registration of Births and Deaths Act, 1969 gave the Registrar General of India the </a:t>
            </a:r>
          </a:p>
          <a:p>
            <a:pPr algn="just">
              <a:buNone/>
            </a:pPr>
            <a:r>
              <a:rPr lang="en-IN" sz="2800" dirty="0" smtClean="0"/>
              <a:t>		</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lgn="just"/>
            <a:r>
              <a:rPr lang="en-IN" sz="2800" dirty="0" smtClean="0"/>
              <a:t>These factors are sometimes called vital processes, since they are the means by which the population replenishes itself and remains in existence. </a:t>
            </a:r>
          </a:p>
          <a:p>
            <a:pPr algn="just"/>
            <a:r>
              <a:rPr lang="en-IN" sz="2800" dirty="0" smtClean="0">
                <a:solidFill>
                  <a:srgbClr val="FF0000"/>
                </a:solidFill>
              </a:rPr>
              <a:t>Two main aspects of the behaviour of population- composition and changes</a:t>
            </a:r>
          </a:p>
          <a:p>
            <a:r>
              <a:rPr lang="en-IN" sz="2800" dirty="0" smtClean="0">
                <a:solidFill>
                  <a:srgbClr val="FFFF00"/>
                </a:solidFill>
              </a:rPr>
              <a:t>Composition:</a:t>
            </a:r>
            <a:r>
              <a:rPr lang="en-IN" sz="2800" dirty="0" smtClean="0"/>
              <a:t> age, sex, literacy, residence (rural or urban), occupation etc.</a:t>
            </a:r>
          </a:p>
          <a:p>
            <a:r>
              <a:rPr lang="en-IN" sz="2800" dirty="0" smtClean="0">
                <a:solidFill>
                  <a:srgbClr val="FFFF00"/>
                </a:solidFill>
              </a:rPr>
              <a:t>Changes: </a:t>
            </a:r>
            <a:r>
              <a:rPr lang="en-IN" sz="2800" dirty="0" smtClean="0"/>
              <a:t>Results of events that add or take away members of population- births and deaths. Called </a:t>
            </a:r>
            <a:r>
              <a:rPr lang="en-IN" sz="2800" u="sng" dirty="0" smtClean="0"/>
              <a:t>vital events.</a:t>
            </a:r>
          </a:p>
          <a:p>
            <a:endParaRPr lang="en-IN" sz="2800" dirty="0" smtClean="0"/>
          </a:p>
          <a:p>
            <a:pPr algn="just"/>
            <a:endParaRPr lang="en-IN" sz="2800" dirty="0" smtClean="0"/>
          </a:p>
          <a:p>
            <a:pPr>
              <a:buNone/>
            </a:pPr>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5125"/>
          </a:xfrm>
        </p:spPr>
        <p:txBody>
          <a:bodyPr/>
          <a:lstStyle/>
          <a:p>
            <a:pPr algn="just">
              <a:buNone/>
            </a:pPr>
            <a:r>
              <a:rPr lang="en-IN" sz="2800" dirty="0" smtClean="0"/>
              <a:t>   statutory authority to coordinate civil registration work throughout the country. </a:t>
            </a:r>
          </a:p>
          <a:p>
            <a:pPr algn="just">
              <a:buNone/>
            </a:pPr>
            <a:r>
              <a:rPr lang="en-IN" sz="2800" dirty="0" smtClean="0"/>
              <a:t>	According to this Act, registration of births and deaths are compulsory</a:t>
            </a:r>
          </a:p>
          <a:p>
            <a:pPr algn="just">
              <a:buNone/>
            </a:pPr>
            <a:r>
              <a:rPr lang="en-IN" sz="2800" dirty="0" smtClean="0"/>
              <a:t>	Births to be registered within 14 days and deaths within a week. </a:t>
            </a:r>
          </a:p>
          <a:p>
            <a:pPr algn="just">
              <a:buNone/>
            </a:pPr>
            <a:r>
              <a:rPr lang="en-IN" sz="2800" dirty="0" smtClean="0"/>
              <a:t>	Registration is far from complete. In India, birth registration is 70 percent (2006) and death registration is 63 percent.  </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buNone/>
            </a:pPr>
            <a:r>
              <a:rPr lang="en-IN" sz="2800" dirty="0" smtClean="0">
                <a:solidFill>
                  <a:srgbClr val="FFFF00"/>
                </a:solidFill>
              </a:rPr>
              <a:t>International demographic data availability</a:t>
            </a:r>
          </a:p>
          <a:p>
            <a:pPr>
              <a:buNone/>
            </a:pPr>
            <a:endParaRPr lang="en-IN" sz="2800" dirty="0" smtClean="0">
              <a:solidFill>
                <a:srgbClr val="FFFF00"/>
              </a:solidFill>
            </a:endParaRPr>
          </a:p>
          <a:p>
            <a:pPr algn="just">
              <a:buNone/>
            </a:pPr>
            <a:r>
              <a:rPr lang="en-IN" sz="2800" dirty="0" smtClean="0">
                <a:solidFill>
                  <a:srgbClr val="FFFF00"/>
                </a:solidFill>
              </a:rPr>
              <a:t>		</a:t>
            </a:r>
            <a:r>
              <a:rPr lang="en-IN" sz="2800" dirty="0" smtClean="0"/>
              <a:t>1.  Demographic Yearbook (United Nations Statistics Division)</a:t>
            </a:r>
          </a:p>
          <a:p>
            <a:pPr algn="just">
              <a:buNone/>
            </a:pPr>
            <a:r>
              <a:rPr lang="en-IN" sz="2800" dirty="0" smtClean="0"/>
              <a:t>		2. World Population Prospects (United Nations Population Division)</a:t>
            </a:r>
          </a:p>
          <a:p>
            <a:pPr algn="just">
              <a:buNone/>
            </a:pPr>
            <a:r>
              <a:rPr lang="en-IN" sz="2800" dirty="0" smtClean="0"/>
              <a:t>		3.   World Population Data Sheet (Population Reference Bureau, USA) </a:t>
            </a:r>
            <a:endParaRPr lang="en-IN" sz="28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pPr>
              <a:buNone/>
            </a:pPr>
            <a:r>
              <a:rPr lang="en-IN" sz="2400" dirty="0" smtClean="0">
                <a:solidFill>
                  <a:srgbClr val="FFFF00"/>
                </a:solidFill>
              </a:rPr>
              <a:t>Human Settlements</a:t>
            </a:r>
          </a:p>
          <a:p>
            <a:pPr>
              <a:buNone/>
            </a:pPr>
            <a:r>
              <a:rPr lang="en-IN" sz="2400" dirty="0" smtClean="0">
                <a:solidFill>
                  <a:srgbClr val="FFFF00"/>
                </a:solidFill>
              </a:rPr>
              <a:t>	</a:t>
            </a:r>
            <a:r>
              <a:rPr lang="en-IN" sz="2400" dirty="0" smtClean="0"/>
              <a:t>Human Settlements mean cluster of dwellings of any  type and size, where human beings live.  For this purpose, people may erect houses and command some area  or territory as their economic support base. </a:t>
            </a:r>
          </a:p>
          <a:p>
            <a:pPr>
              <a:buNone/>
            </a:pPr>
            <a:endParaRPr lang="en-IN" sz="2400" dirty="0" smtClean="0">
              <a:solidFill>
                <a:srgbClr val="FFFF00"/>
              </a:solidFill>
            </a:endParaRPr>
          </a:p>
          <a:p>
            <a:pPr>
              <a:buNone/>
            </a:pPr>
            <a:r>
              <a:rPr lang="en-IN" sz="2400" dirty="0" smtClean="0"/>
              <a:t>	Two types of human settlements- Rural Settlement and Urban Settlement. </a:t>
            </a:r>
          </a:p>
          <a:p>
            <a:pPr>
              <a:buNone/>
            </a:pPr>
            <a:endParaRPr lang="en-IN" sz="2400" dirty="0" smtClean="0"/>
          </a:p>
          <a:p>
            <a:pPr>
              <a:buNone/>
            </a:pPr>
            <a:r>
              <a:rPr lang="en-IN" sz="2400" dirty="0" smtClean="0"/>
              <a:t>	Urban Settlement is a large nucleated settlement where majority of employed inhabitants  are engaged in non-agricultural pursuits. Definition of urban areas follows in the next slide.</a:t>
            </a:r>
          </a:p>
          <a:p>
            <a:pPr>
              <a:buNone/>
            </a:pPr>
            <a:r>
              <a:rPr lang="en-IN" sz="2400" dirty="0" smtClean="0"/>
              <a:t>	</a:t>
            </a:r>
            <a:r>
              <a:rPr lang="en-IN" sz="2400" smtClean="0"/>
              <a:t>Rural Settlement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400" dirty="0" smtClean="0">
                <a:solidFill>
                  <a:srgbClr val="FFFF00"/>
                </a:solidFill>
              </a:rPr>
              <a:t>Urban Agglomeration and Cities in India</a:t>
            </a:r>
          </a:p>
          <a:p>
            <a:pPr algn="just">
              <a:buFont typeface="Wingdings" pitchFamily="2" charset="2"/>
              <a:buChar char="§"/>
            </a:pPr>
            <a:r>
              <a:rPr lang="en-IN" sz="2400" dirty="0" smtClean="0">
                <a:solidFill>
                  <a:srgbClr val="FFFF00"/>
                </a:solidFill>
              </a:rPr>
              <a:t>	  </a:t>
            </a:r>
            <a:r>
              <a:rPr lang="en-IN" sz="2400" dirty="0" smtClean="0"/>
              <a:t>As per Census of India 2011, 69 percent people of India, lives in rural area and the rest 31 percent lives in urban area. </a:t>
            </a:r>
          </a:p>
          <a:p>
            <a:pPr algn="just">
              <a:buNone/>
            </a:pPr>
            <a:r>
              <a:rPr lang="en-IN" sz="2400" dirty="0" smtClean="0"/>
              <a:t>	 	</a:t>
            </a:r>
            <a:endParaRPr lang="en-IN" sz="2400" dirty="0" smtClean="0">
              <a:solidFill>
                <a:srgbClr val="FFFF00"/>
              </a:solidFill>
            </a:endParaRPr>
          </a:p>
          <a:p>
            <a:pPr lvl="3" algn="just">
              <a:buFont typeface="Wingdings" pitchFamily="2" charset="2"/>
              <a:buChar char="§"/>
            </a:pPr>
            <a:r>
              <a:rPr lang="en-IN" sz="2400" dirty="0" smtClean="0"/>
              <a:t>The definition of urban area is as under:</a:t>
            </a:r>
          </a:p>
          <a:p>
            <a:pPr algn="just">
              <a:buFont typeface="Wingdings" pitchFamily="2" charset="2"/>
              <a:buChar char="§"/>
            </a:pPr>
            <a:endParaRPr lang="en-IN" sz="2400" dirty="0" smtClean="0"/>
          </a:p>
          <a:p>
            <a:pPr lvl="3" algn="just">
              <a:buFont typeface="Wingdings" pitchFamily="2" charset="2"/>
              <a:buChar char="§"/>
            </a:pPr>
            <a:r>
              <a:rPr lang="en-IN" sz="2400" dirty="0" smtClean="0"/>
              <a:t>(a) All statutory places with a municipality, corporation, cantonment board or notified town area committee, etc. </a:t>
            </a:r>
          </a:p>
          <a:p>
            <a:pPr lvl="3" algn="just">
              <a:buFont typeface="Wingdings" pitchFamily="2" charset="2"/>
              <a:buChar char="§"/>
            </a:pPr>
            <a:r>
              <a:rPr lang="en-IN" sz="2400" dirty="0" smtClean="0"/>
              <a:t>(b)   A place satisfying the following three criteria simultaneously:</a:t>
            </a:r>
          </a:p>
          <a:p>
            <a:pPr lvl="3" algn="just">
              <a:buFont typeface="Wingdings" pitchFamily="2" charset="2"/>
              <a:buChar char="§"/>
            </a:pPr>
            <a:endParaRPr lang="en-IN" sz="2800" dirty="0" smtClean="0"/>
          </a:p>
          <a:p>
            <a:pPr lvl="3" algn="just">
              <a:buFont typeface="Wingdings" pitchFamily="2" charset="2"/>
              <a:buChar char="§"/>
            </a:pPr>
            <a:endParaRPr lang="en-IN" sz="2800" dirty="0" smtClean="0"/>
          </a:p>
          <a:p>
            <a:pPr lvl="3" algn="just">
              <a:buFont typeface="Wingdings" pitchFamily="2" charset="2"/>
              <a:buChar char="§"/>
            </a:pPr>
            <a:endParaRPr lang="en-IN" sz="2800" dirty="0" smtClean="0"/>
          </a:p>
          <a:p>
            <a:pPr lvl="3" algn="just">
              <a:buFont typeface="Wingdings" pitchFamily="2" charset="2"/>
              <a:buChar char="§"/>
            </a:pPr>
            <a:endParaRPr lang="en-IN" sz="2800" dirty="0" smtClean="0"/>
          </a:p>
          <a:p>
            <a:pPr lvl="3" algn="just">
              <a:buFont typeface="Wingdings" pitchFamily="2" charset="2"/>
              <a:buChar char="§"/>
            </a:pPr>
            <a:r>
              <a:rPr lang="en-IN" sz="2800" dirty="0" smtClean="0"/>
              <a:t> </a:t>
            </a:r>
          </a:p>
          <a:p>
            <a:pPr lvl="1" algn="just">
              <a:buNone/>
            </a:pPr>
            <a:endParaRPr lang="en-IN" dirty="0" smtClean="0"/>
          </a:p>
          <a:p>
            <a:pPr lvl="1" algn="just">
              <a:buNone/>
            </a:pPr>
            <a:endParaRPr lang="en-IN" sz="2400" dirty="0" smtClean="0"/>
          </a:p>
          <a:p>
            <a:pPr lvl="1" algn="just">
              <a:buNone/>
            </a:pPr>
            <a:endParaRPr lang="en-IN" dirty="0" smtClean="0"/>
          </a:p>
          <a:p>
            <a:pPr lvl="1" algn="just">
              <a:buNone/>
            </a:pPr>
            <a:r>
              <a:rPr lang="en-IN" sz="2400" dirty="0" smtClean="0"/>
              <a:t>	</a:t>
            </a:r>
          </a:p>
          <a:p>
            <a:pPr algn="just">
              <a:buNone/>
            </a:pPr>
            <a:endParaRPr lang="en-IN" sz="2800" dirty="0" smtClean="0">
              <a:solidFill>
                <a:srgbClr val="FFFF00"/>
              </a:solidFill>
            </a:endParaRPr>
          </a:p>
          <a:p>
            <a:pPr algn="just">
              <a:buNone/>
            </a:pPr>
            <a:r>
              <a:rPr lang="en-IN" sz="2800" dirty="0" smtClean="0">
                <a:solidFill>
                  <a:srgbClr val="FFFF00"/>
                </a:solidFill>
              </a:rPr>
              <a:t>	</a:t>
            </a:r>
            <a:endParaRPr lang="en-IN" sz="2800" dirty="0">
              <a:solidFill>
                <a:srgbClr val="FFFF00"/>
              </a:solidFill>
            </a:endParaRPr>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r>
              <a:rPr lang="en-IN" dirty="0" smtClean="0"/>
              <a:t> </a:t>
            </a:r>
            <a:r>
              <a:rPr lang="en-IN" sz="2400" dirty="0" smtClean="0"/>
              <a:t>(</a:t>
            </a:r>
            <a:r>
              <a:rPr lang="en-IN" sz="2400" dirty="0" err="1" smtClean="0"/>
              <a:t>i</a:t>
            </a:r>
            <a:r>
              <a:rPr lang="en-IN" sz="2400" dirty="0" smtClean="0"/>
              <a:t>)	a minimum population of 5,000</a:t>
            </a:r>
          </a:p>
          <a:p>
            <a:r>
              <a:rPr lang="en-IN" sz="2400" dirty="0" smtClean="0"/>
              <a:t> (ii) at least 75 percent of male working population engaged in non-agricultural pursuits; and </a:t>
            </a:r>
          </a:p>
          <a:p>
            <a:r>
              <a:rPr lang="en-IN" sz="2400" dirty="0" smtClean="0"/>
              <a:t> (iii) a density of population of </a:t>
            </a:r>
            <a:r>
              <a:rPr lang="en-IN" sz="2400" dirty="0" err="1" smtClean="0"/>
              <a:t>atleast</a:t>
            </a:r>
            <a:r>
              <a:rPr lang="en-IN" sz="2400" dirty="0" smtClean="0"/>
              <a:t> 400 per sq. km. (I,000 sq. mile).</a:t>
            </a:r>
          </a:p>
          <a:p>
            <a:pPr algn="just">
              <a:buNone/>
            </a:pPr>
            <a:r>
              <a:rPr lang="en-IN" sz="2400" dirty="0" smtClean="0"/>
              <a:t>   The first category of urban units is known as </a:t>
            </a:r>
            <a:r>
              <a:rPr lang="en-IN" sz="2400" dirty="0" smtClean="0">
                <a:solidFill>
                  <a:srgbClr val="FFFF00"/>
                </a:solidFill>
              </a:rPr>
              <a:t>statutory towns</a:t>
            </a:r>
            <a:r>
              <a:rPr lang="en-IN" sz="2400" dirty="0" smtClean="0"/>
              <a:t>. These towns are notified under law by the concerned State/UT Government and have local bodies like municipal corporations, municipalities, municipal committees etc. irrespective of their demographic characteristics. For example, </a:t>
            </a:r>
            <a:r>
              <a:rPr lang="en-IN" sz="2400" dirty="0" err="1" smtClean="0"/>
              <a:t>Vadodara</a:t>
            </a:r>
            <a:r>
              <a:rPr lang="en-IN" sz="2400" dirty="0" smtClean="0"/>
              <a:t> (M Corp.), </a:t>
            </a:r>
            <a:r>
              <a:rPr lang="en-IN" sz="2400" dirty="0" err="1" smtClean="0"/>
              <a:t>Shimla</a:t>
            </a:r>
            <a:r>
              <a:rPr lang="en-IN" sz="2400" dirty="0" smtClean="0"/>
              <a:t> (M. Corp.)  etc.</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400" dirty="0" smtClean="0"/>
              <a:t>Second category of towns (as in item (b) above) is known as </a:t>
            </a:r>
            <a:r>
              <a:rPr lang="en-IN" sz="2400" dirty="0" smtClean="0">
                <a:solidFill>
                  <a:srgbClr val="FFFF00"/>
                </a:solidFill>
              </a:rPr>
              <a:t>census towns</a:t>
            </a:r>
            <a:r>
              <a:rPr lang="en-IN" sz="2400" dirty="0" smtClean="0"/>
              <a:t>. These are identified on the basis of the data of the preceding census.</a:t>
            </a:r>
          </a:p>
          <a:p>
            <a:endParaRPr lang="en-IN" sz="2400" dirty="0" smtClean="0"/>
          </a:p>
          <a:p>
            <a:pPr>
              <a:buNone/>
            </a:pPr>
            <a:r>
              <a:rPr lang="en-IN" sz="2400" dirty="0" smtClean="0">
                <a:solidFill>
                  <a:srgbClr val="FFFF00"/>
                </a:solidFill>
              </a:rPr>
              <a:t>Urban Agglomeration (UA)</a:t>
            </a:r>
          </a:p>
          <a:p>
            <a:pPr>
              <a:buNone/>
            </a:pPr>
            <a:r>
              <a:rPr lang="en-IN" sz="2400" dirty="0" smtClean="0">
                <a:solidFill>
                  <a:srgbClr val="FFFF00"/>
                </a:solidFill>
              </a:rPr>
              <a:t>		</a:t>
            </a:r>
            <a:r>
              <a:rPr lang="en-IN" sz="2400" dirty="0" smtClean="0"/>
              <a:t>It is a continuous urban spread constituting a town and its adjoining out growths (OGs) or two or more physically contiguous towns together and any adjoining urban outgrowths of such towns. </a:t>
            </a:r>
          </a:p>
          <a:p>
            <a:pPr>
              <a:buNone/>
            </a:pPr>
            <a:r>
              <a:rPr lang="en-IN" sz="2400" dirty="0" smtClean="0"/>
              <a:t>	It must consist of a statutory town and its total population (all constituents put together) should not be less than 20,000. </a:t>
            </a:r>
          </a:p>
          <a:p>
            <a:pPr>
              <a:buNone/>
            </a:pPr>
            <a:r>
              <a:rPr lang="en-IN" sz="2400" dirty="0" smtClean="0"/>
              <a:t>	</a:t>
            </a:r>
            <a:r>
              <a:rPr lang="en-IN" sz="2400" dirty="0" smtClean="0">
                <a:solidFill>
                  <a:srgbClr val="FFFF00"/>
                </a:solidFill>
              </a:rPr>
              <a:t>Examples of OGs </a:t>
            </a:r>
            <a:r>
              <a:rPr lang="en-IN" sz="2400" dirty="0" smtClean="0"/>
              <a:t>are railway colonies, university campuses, port areas, etc.  that may come up near a city</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pPr>
              <a:buNone/>
            </a:pPr>
            <a:r>
              <a:rPr lang="en-IN" sz="2400" dirty="0" smtClean="0"/>
              <a:t>	or a statutory town outside its statutory limits but within the revenue limits of a village or villages contiguous to the town or city. </a:t>
            </a:r>
          </a:p>
          <a:p>
            <a:pPr>
              <a:buNone/>
            </a:pPr>
            <a:endParaRPr lang="en-IN" sz="2400" dirty="0" smtClean="0"/>
          </a:p>
          <a:p>
            <a:pPr>
              <a:buNone/>
            </a:pPr>
            <a:r>
              <a:rPr lang="en-IN" sz="2400" dirty="0" smtClean="0"/>
              <a:t>	Each such individual area by itself may not satisfy the minimum  population limit to qualify it to be treated as an independent urban unit but may deserve to be clubbed with the town as a continuous urban spread. </a:t>
            </a:r>
          </a:p>
          <a:p>
            <a:pPr>
              <a:buNone/>
            </a:pPr>
            <a:endParaRPr lang="en-IN" sz="2400" dirty="0" smtClean="0"/>
          </a:p>
          <a:p>
            <a:pPr>
              <a:buNone/>
            </a:pPr>
            <a:r>
              <a:rPr lang="en-IN" sz="2400" dirty="0" smtClean="0"/>
              <a:t>	For the purpose of delineation of UA during Census 2011, following criteria were taken as pre-requisites: (a) The core town or at least one of the constituent towns of an UA should necessarily be a statutory town; and (b) The total population of all constituents (that is, towns and OGs) of an UA should not be less than 20,000 (as per 2001 Census).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buNone/>
            </a:pPr>
            <a:r>
              <a:rPr lang="en-IN" dirty="0" smtClean="0"/>
              <a:t>	</a:t>
            </a:r>
            <a:r>
              <a:rPr lang="en-IN" sz="2400" dirty="0" smtClean="0"/>
              <a:t>With these two basic criteria having been met, the following are the possible different situations in which UA would be constituted: (</a:t>
            </a:r>
            <a:r>
              <a:rPr lang="en-IN" sz="2400" dirty="0" err="1" smtClean="0"/>
              <a:t>i</a:t>
            </a:r>
            <a:r>
              <a:rPr lang="en-IN" sz="2400" dirty="0" smtClean="0"/>
              <a:t>) a city or town with one or more contiguous outgrowths ; (ii) two or more adjoining towns with their outgrowths ; and (iii) a city and one or more adjoining towns with their outgrowths, all of which form a continuous spread.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400" dirty="0" smtClean="0">
                <a:solidFill>
                  <a:srgbClr val="FFFF00"/>
                </a:solidFill>
              </a:rPr>
              <a:t>Outgrowth</a:t>
            </a:r>
          </a:p>
          <a:p>
            <a:pPr algn="just">
              <a:buNone/>
            </a:pPr>
            <a:r>
              <a:rPr lang="en-IN" sz="2400" dirty="0" smtClean="0">
                <a:solidFill>
                  <a:srgbClr val="FFFF00"/>
                </a:solidFill>
              </a:rPr>
              <a:t>		</a:t>
            </a:r>
            <a:r>
              <a:rPr lang="en-IN" sz="2400" dirty="0" smtClean="0"/>
              <a:t>An outgrowth is an unit like a village or a hamlet or an enumeration block and clearly identifiable in terms of its boundaries and location. Some of the examples are railway colony, university campus, port area, military camps etc.  </a:t>
            </a:r>
          </a:p>
          <a:p>
            <a:pPr algn="just">
              <a:buNone/>
            </a:pPr>
            <a:r>
              <a:rPr lang="en-IN" sz="2400" dirty="0" smtClean="0"/>
              <a:t>	These have come up near a statutory town outside its statutory limits but within the revenue limits of the village. </a:t>
            </a:r>
          </a:p>
          <a:p>
            <a:pPr algn="just">
              <a:buNone/>
            </a:pPr>
            <a:r>
              <a:rPr lang="en-IN" sz="2400" dirty="0" smtClean="0"/>
              <a:t>	Should have urban features in terms of infrastructure and amenities. Ex: </a:t>
            </a:r>
            <a:r>
              <a:rPr lang="en-IN" sz="2400" dirty="0" err="1" smtClean="0"/>
              <a:t>Hissar</a:t>
            </a:r>
            <a:r>
              <a:rPr lang="en-IN" sz="2400" dirty="0" smtClean="0"/>
              <a:t> Agri. University in Haryana, </a:t>
            </a:r>
            <a:r>
              <a:rPr lang="en-IN" sz="2400" dirty="0" err="1" smtClean="0"/>
              <a:t>Baleshwar</a:t>
            </a:r>
            <a:r>
              <a:rPr lang="en-IN" sz="2400" dirty="0" smtClean="0"/>
              <a:t> Industrial Estate in </a:t>
            </a:r>
            <a:r>
              <a:rPr lang="en-IN" sz="2400" dirty="0" err="1" smtClean="0"/>
              <a:t>Odisha</a:t>
            </a:r>
            <a:r>
              <a:rPr lang="en-IN" sz="2400" dirty="0" smtClean="0"/>
              <a:t>, </a:t>
            </a:r>
            <a:r>
              <a:rPr lang="en-IN" sz="2400" dirty="0" err="1" smtClean="0"/>
              <a:t>Bandel</a:t>
            </a:r>
            <a:r>
              <a:rPr lang="en-IN" sz="2400" dirty="0" smtClean="0"/>
              <a:t> Thermal Power Project in West Bengal, are OGs as per 2001 Census.</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lgn="just"/>
            <a:r>
              <a:rPr lang="en-IN" sz="2400" dirty="0" smtClean="0"/>
              <a:t>Each such individual area by itself may not satisfy the minimum population limit to qualify it to be treated as an independent urban unit but may deserve to be clubbed with the town as a continuous urban spread.  </a:t>
            </a:r>
          </a:p>
          <a:p>
            <a:pPr algn="just"/>
            <a:r>
              <a:rPr lang="en-IN" sz="2400" dirty="0" smtClean="0"/>
              <a:t>In 2011 Census, 475 places with 981 OGs have been identified as UAs against 384 UAs with 962 OGs in 2001 Census.</a:t>
            </a:r>
          </a:p>
          <a:p>
            <a:pPr algn="just"/>
            <a:r>
              <a:rPr lang="en-IN" sz="2400" dirty="0" smtClean="0">
                <a:solidFill>
                  <a:srgbClr val="FFFF00"/>
                </a:solidFill>
              </a:rPr>
              <a:t>City</a:t>
            </a:r>
          </a:p>
          <a:p>
            <a:pPr lvl="1" algn="just">
              <a:buNone/>
            </a:pPr>
            <a:r>
              <a:rPr lang="en-IN" sz="2400" dirty="0" smtClean="0">
                <a:solidFill>
                  <a:srgbClr val="FFFF00"/>
                </a:solidFill>
              </a:rPr>
              <a:t>	</a:t>
            </a:r>
            <a:r>
              <a:rPr lang="en-IN" sz="2400" dirty="0" smtClean="0"/>
              <a:t>Towns with population of 1,00,000 and above are called cities. </a:t>
            </a:r>
            <a:endParaRPr lang="en-IN" sz="2400" dirty="0">
              <a:solidFill>
                <a:srgbClr val="FFFF00"/>
              </a:solidFill>
            </a:endParaRPr>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800" dirty="0" smtClean="0"/>
              <a:t>Migration, marriages, divorces etc. sometimes are also called “vital” events, though they do no more than transfer people from one category to another in the same population. </a:t>
            </a:r>
          </a:p>
          <a:p>
            <a:r>
              <a:rPr lang="en-US" altLang="zh-CN" sz="2800" dirty="0" smtClean="0">
                <a:latin typeface="Arial" charset="0"/>
                <a:ea typeface="宋体" charset="-122"/>
              </a:rPr>
              <a:t>The three components of demographic change are constituted by (</a:t>
            </a:r>
            <a:r>
              <a:rPr lang="en-US" altLang="zh-CN" sz="2800" dirty="0" err="1" smtClean="0">
                <a:latin typeface="Arial" charset="0"/>
                <a:ea typeface="宋体" charset="-122"/>
              </a:rPr>
              <a:t>i</a:t>
            </a:r>
            <a:r>
              <a:rPr lang="en-US" altLang="zh-CN" sz="2800" dirty="0" smtClean="0">
                <a:latin typeface="Arial" charset="0"/>
                <a:ea typeface="宋体" charset="-122"/>
              </a:rPr>
              <a:t>) births, (ii) deaths and (iii) migration. </a:t>
            </a:r>
          </a:p>
          <a:p>
            <a:r>
              <a:rPr lang="en-US" altLang="zh-CN" sz="2800" dirty="0" smtClean="0">
                <a:latin typeface="Arial" charset="0"/>
                <a:ea typeface="宋体" charset="-122"/>
              </a:rPr>
              <a:t>Four ways in which a population may change is (</a:t>
            </a:r>
            <a:r>
              <a:rPr lang="en-US" altLang="zh-CN" sz="2800" dirty="0" err="1" smtClean="0">
                <a:latin typeface="Arial" charset="0"/>
                <a:ea typeface="宋体" charset="-122"/>
              </a:rPr>
              <a:t>i</a:t>
            </a:r>
            <a:r>
              <a:rPr lang="en-US" altLang="zh-CN" sz="2800" dirty="0" smtClean="0">
                <a:latin typeface="Arial" charset="0"/>
                <a:ea typeface="宋体" charset="-122"/>
              </a:rPr>
              <a:t>) somebody may be born in the area, (ii) a resident in the area may die, (iii) an outsider may move in the area and (iv) a resident may move out of the area. </a:t>
            </a:r>
            <a:endParaRPr lang="en-IN" sz="2800"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400" dirty="0" smtClean="0">
                <a:solidFill>
                  <a:srgbClr val="FFFF00"/>
                </a:solidFill>
              </a:rPr>
              <a:t>Million plus cities or Metropolitan cities</a:t>
            </a:r>
          </a:p>
          <a:p>
            <a:pPr algn="just">
              <a:buNone/>
            </a:pPr>
            <a:r>
              <a:rPr lang="en-IN" sz="2400" dirty="0" smtClean="0">
                <a:solidFill>
                  <a:srgbClr val="FFFF00"/>
                </a:solidFill>
              </a:rPr>
              <a:t> 	</a:t>
            </a:r>
            <a:r>
              <a:rPr lang="en-IN" sz="2400" dirty="0" smtClean="0"/>
              <a:t>Cities having a population size of one million and above.  There are 53 such cities in India at Census 2011 compared to 35 at Census 2001.  </a:t>
            </a:r>
          </a:p>
          <a:p>
            <a:pPr algn="just">
              <a:buNone/>
            </a:pPr>
            <a:endParaRPr lang="en-IN" sz="2400" dirty="0" smtClean="0"/>
          </a:p>
          <a:p>
            <a:pPr>
              <a:buNone/>
            </a:pPr>
            <a:r>
              <a:rPr lang="en-IN" sz="2400" dirty="0" smtClean="0">
                <a:solidFill>
                  <a:srgbClr val="FFFF00"/>
                </a:solidFill>
              </a:rPr>
              <a:t>Another type of urban settlements </a:t>
            </a:r>
          </a:p>
          <a:p>
            <a:pPr>
              <a:buNone/>
            </a:pPr>
            <a:endParaRPr lang="en-IN" sz="2400" dirty="0" smtClean="0"/>
          </a:p>
          <a:p>
            <a:pPr>
              <a:buNone/>
            </a:pPr>
            <a:r>
              <a:rPr lang="en-IN" sz="2400" dirty="0" smtClean="0"/>
              <a:t>	 Urban Village: It has semi-urban characteristics. It denotes the transition stage of urban development wherein both urban and rural functions are found in mixed form. In Delhi, some of the urban villages are found in </a:t>
            </a:r>
            <a:r>
              <a:rPr lang="en-IN" sz="2400" dirty="0" err="1" smtClean="0"/>
              <a:t>Munirka</a:t>
            </a:r>
            <a:r>
              <a:rPr lang="en-IN" sz="2400" dirty="0" smtClean="0"/>
              <a:t>, </a:t>
            </a:r>
            <a:r>
              <a:rPr lang="en-IN" sz="2400" dirty="0" err="1" smtClean="0"/>
              <a:t>Adchini</a:t>
            </a:r>
            <a:r>
              <a:rPr lang="en-IN" sz="2400" dirty="0" smtClean="0"/>
              <a:t>, Mohammad </a:t>
            </a:r>
            <a:r>
              <a:rPr lang="en-IN" sz="2400" dirty="0" err="1" smtClean="0"/>
              <a:t>Pur</a:t>
            </a:r>
            <a:r>
              <a:rPr lang="en-IN" sz="2400" dirty="0" smtClean="0"/>
              <a:t>, </a:t>
            </a:r>
            <a:r>
              <a:rPr lang="en-IN" sz="2400" dirty="0" err="1" smtClean="0"/>
              <a:t>Pillanji</a:t>
            </a:r>
            <a:r>
              <a:rPr lang="en-IN" sz="2400" dirty="0" smtClean="0"/>
              <a:t>, </a:t>
            </a:r>
            <a:r>
              <a:rPr lang="en-IN" sz="2400" dirty="0" err="1" smtClean="0"/>
              <a:t>Khirki</a:t>
            </a:r>
            <a:r>
              <a:rPr lang="en-IN" sz="2400" dirty="0" smtClean="0"/>
              <a:t>, </a:t>
            </a:r>
            <a:r>
              <a:rPr lang="en-IN" sz="2400" dirty="0" err="1" smtClean="0"/>
              <a:t>Katwaria</a:t>
            </a:r>
            <a:r>
              <a:rPr lang="en-IN" sz="2400" dirty="0" smtClean="0"/>
              <a:t> </a:t>
            </a:r>
            <a:r>
              <a:rPr lang="en-IN" sz="2400" dirty="0" err="1" smtClean="0"/>
              <a:t>Sarai</a:t>
            </a:r>
            <a:r>
              <a:rPr lang="en-IN" sz="2400" dirty="0" smtClean="0"/>
              <a:t> etc. </a:t>
            </a:r>
          </a:p>
          <a:p>
            <a:pPr algn="just">
              <a:buNone/>
            </a:pPr>
            <a:endParaRPr lang="en-IN" sz="2400" dirty="0" smtClean="0"/>
          </a:p>
          <a:p>
            <a:pPr algn="just">
              <a:buNone/>
            </a:pPr>
            <a:endParaRPr lang="en-IN" sz="2400" dirty="0" smtClean="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457200"/>
          <a:ext cx="6248400" cy="4911858"/>
        </p:xfrm>
        <a:graphic>
          <a:graphicData uri="http://schemas.openxmlformats.org/drawingml/2006/table">
            <a:tbl>
              <a:tblPr/>
              <a:tblGrid>
                <a:gridCol w="1199970"/>
                <a:gridCol w="1593710"/>
                <a:gridCol w="1702120"/>
                <a:gridCol w="1752600"/>
              </a:tblGrid>
              <a:tr h="460272">
                <a:tc gridSpan="4">
                  <a:txBody>
                    <a:bodyPr/>
                    <a:lstStyle/>
                    <a:p>
                      <a:pPr algn="ctr" fontAlgn="b"/>
                      <a:r>
                        <a:rPr lang="en-IN" sz="2400" b="1" i="0" u="none" strike="noStrike" dirty="0">
                          <a:solidFill>
                            <a:schemeClr val="tx1"/>
                          </a:solidFill>
                          <a:latin typeface="Calibri"/>
                        </a:rPr>
                        <a:t>Number of UAs/Towns and Out Growths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494916">
                <a:tc gridSpan="2">
                  <a:txBody>
                    <a:bodyPr/>
                    <a:lstStyle/>
                    <a:p>
                      <a:pPr algn="l" fontAlgn="b"/>
                      <a:r>
                        <a:rPr lang="en-IN" sz="2400" b="1" i="0" u="none" strike="noStrike" dirty="0">
                          <a:solidFill>
                            <a:schemeClr val="tx1"/>
                          </a:solidFill>
                          <a:latin typeface="Calibri"/>
                        </a:rPr>
                        <a:t>Type of UAs/Towns/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IN"/>
                    </a:p>
                  </a:txBody>
                  <a:tcPr/>
                </a:tc>
                <a:tc gridSpan="2">
                  <a:txBody>
                    <a:bodyPr/>
                    <a:lstStyle/>
                    <a:p>
                      <a:pPr algn="ctr" fontAlgn="b"/>
                      <a:r>
                        <a:rPr lang="en-IN" sz="2400" b="1" i="0" u="none" strike="noStrike">
                          <a:solidFill>
                            <a:schemeClr val="tx1"/>
                          </a:solidFill>
                          <a:latin typeface="Calibri"/>
                        </a:rPr>
                        <a:t>Number of towns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IN"/>
                    </a:p>
                  </a:txBody>
                  <a:tcPr/>
                </a:tc>
              </a:tr>
              <a:tr h="494916">
                <a:tc>
                  <a:txBody>
                    <a:bodyPr/>
                    <a:lstStyle/>
                    <a:p>
                      <a:pPr algn="l" fontAlgn="b"/>
                      <a:r>
                        <a:rPr lang="en-IN" sz="2400" b="1" i="0" u="none" strike="noStrike" dirty="0">
                          <a:solidFill>
                            <a:schemeClr val="tx1"/>
                          </a:solidFill>
                          <a:latin typeface="Calibri"/>
                        </a:rPr>
                        <a:t>OGs</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IN" sz="2400" b="0" i="0" u="none" strike="noStrike">
                          <a:solidFill>
                            <a:schemeClr val="tx1"/>
                          </a:solidFill>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2400" b="0" i="0" u="none" strike="noStrike">
                          <a:solidFill>
                            <a:schemeClr val="tx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IN" sz="2400" b="0" i="0" u="none" strike="noStrike">
                          <a:solidFill>
                            <a:schemeClr val="tx1"/>
                          </a:solidFill>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94916">
                <a:tc>
                  <a:txBody>
                    <a:bodyPr/>
                    <a:lstStyle/>
                    <a:p>
                      <a:pPr algn="l" fontAlgn="b"/>
                      <a:r>
                        <a:rPr lang="en-IN" sz="2400" b="0" i="0" u="none" strike="noStrike" dirty="0">
                          <a:solidFill>
                            <a:schemeClr val="tx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IN" sz="2400" b="0" i="0" u="none" strike="noStrike">
                          <a:solidFill>
                            <a:schemeClr val="tx1"/>
                          </a:solidFill>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400" b="0" i="0" u="none" strike="noStrike" dirty="0">
                          <a:solidFill>
                            <a:schemeClr val="tx1"/>
                          </a:solidFill>
                          <a:latin typeface="Calibri"/>
                        </a:rPr>
                        <a:t>2001 Census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400" b="0" i="0" u="none" strike="noStrike">
                          <a:solidFill>
                            <a:schemeClr val="tx1"/>
                          </a:solidFill>
                          <a:latin typeface="Calibri"/>
                        </a:rPr>
                        <a:t>2011 Census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4916">
                <a:tc>
                  <a:txBody>
                    <a:bodyPr/>
                    <a:lstStyle/>
                    <a:p>
                      <a:pPr algn="l" fontAlgn="b"/>
                      <a:r>
                        <a:rPr lang="en-IN" sz="2400" b="0" i="0" u="none" strike="noStrike" dirty="0">
                          <a:solidFill>
                            <a:schemeClr val="tx1"/>
                          </a:solidFill>
                          <a:latin typeface="Calibri"/>
                        </a:rPr>
                        <a:t> </a:t>
                      </a:r>
                      <a:r>
                        <a:rPr lang="en-IN" sz="2400" b="0" i="0" u="none" strike="noStrike" dirty="0" smtClean="0">
                          <a:solidFill>
                            <a:schemeClr val="tx1"/>
                          </a:solidFill>
                          <a:latin typeface="Calibri"/>
                        </a:rPr>
                        <a:t>No. of Towns</a:t>
                      </a:r>
                      <a:endParaRPr lang="en-IN" sz="2400" b="0" i="0" u="none" strike="noStrike" dirty="0">
                        <a:solidFill>
                          <a:schemeClr val="tx1"/>
                        </a:solidFill>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IN" sz="2400" b="0" i="0" u="none" strike="noStrike" dirty="0">
                          <a:solidFill>
                            <a:schemeClr val="tx1"/>
                          </a:solidFill>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400" b="0" i="0" u="none" strike="noStrike" dirty="0">
                          <a:solidFill>
                            <a:schemeClr val="tx1"/>
                          </a:solidFill>
                          <a:latin typeface="Calibri"/>
                        </a:rPr>
                        <a:t> </a:t>
                      </a:r>
                      <a:r>
                        <a:rPr lang="en-IN" sz="2400" b="0" i="0" u="none" strike="noStrike" dirty="0" smtClean="0">
                          <a:solidFill>
                            <a:schemeClr val="tx1"/>
                          </a:solidFill>
                          <a:latin typeface="Calibri"/>
                        </a:rPr>
                        <a:t>              5161</a:t>
                      </a:r>
                      <a:endParaRPr lang="en-IN" sz="2400" b="0" i="0" u="none" strike="noStrike" dirty="0">
                        <a:solidFill>
                          <a:schemeClr val="tx1"/>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400" b="0" i="0" u="none" strike="noStrike" dirty="0">
                          <a:solidFill>
                            <a:schemeClr val="tx1"/>
                          </a:solidFill>
                          <a:latin typeface="Calibri"/>
                        </a:rPr>
                        <a:t> </a:t>
                      </a:r>
                      <a:r>
                        <a:rPr lang="en-IN" sz="2400" b="0" i="0" u="none" strike="noStrike" dirty="0" smtClean="0">
                          <a:solidFill>
                            <a:schemeClr val="tx1"/>
                          </a:solidFill>
                          <a:latin typeface="Calibri"/>
                        </a:rPr>
                        <a:t>               7935</a:t>
                      </a:r>
                      <a:endParaRPr lang="en-IN" sz="2400" b="0" i="0" u="none" strike="noStrike" dirty="0">
                        <a:solidFill>
                          <a:schemeClr val="tx1"/>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94916">
                <a:tc gridSpan="2">
                  <a:txBody>
                    <a:bodyPr/>
                    <a:lstStyle/>
                    <a:p>
                      <a:pPr algn="l" fontAlgn="b"/>
                      <a:r>
                        <a:rPr lang="en-IN" sz="2400" b="0" i="0" u="none" strike="noStrike" dirty="0" smtClean="0">
                          <a:solidFill>
                            <a:srgbClr val="FFFF00"/>
                          </a:solidFill>
                          <a:latin typeface="Calibri"/>
                        </a:rPr>
                        <a:t>1. Statutory </a:t>
                      </a:r>
                      <a:r>
                        <a:rPr lang="en-IN" sz="2400" b="0" i="0" u="none" strike="noStrike" dirty="0">
                          <a:solidFill>
                            <a:srgbClr val="FFFF00"/>
                          </a:solidFill>
                          <a:latin typeface="Calibri"/>
                        </a:rPr>
                        <a:t>Towns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a:txBody>
                    <a:bodyPr/>
                    <a:lstStyle/>
                    <a:p>
                      <a:pPr algn="r" fontAlgn="b"/>
                      <a:r>
                        <a:rPr lang="en-IN" sz="2400" b="0" i="0" u="none" strike="noStrike" dirty="0" smtClean="0">
                          <a:solidFill>
                            <a:srgbClr val="FFFF00"/>
                          </a:solidFill>
                          <a:latin typeface="Calibri"/>
                        </a:rPr>
                        <a:t>3799</a:t>
                      </a:r>
                      <a:endParaRPr lang="en-IN" sz="2400" b="0" i="0" u="none" strike="noStrike" dirty="0">
                        <a:solidFill>
                          <a:srgbClr val="FFFF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2400" b="0" i="0" u="none" strike="noStrike" dirty="0" smtClean="0">
                          <a:solidFill>
                            <a:srgbClr val="FFFF00"/>
                          </a:solidFill>
                          <a:latin typeface="Calibri"/>
                        </a:rPr>
                        <a:t>4041</a:t>
                      </a:r>
                      <a:endParaRPr lang="en-IN" sz="2400" b="0" i="0" u="none" strike="noStrike" dirty="0">
                        <a:solidFill>
                          <a:srgbClr val="FFFF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94916">
                <a:tc gridSpan="2">
                  <a:txBody>
                    <a:bodyPr/>
                    <a:lstStyle/>
                    <a:p>
                      <a:pPr algn="l" fontAlgn="b"/>
                      <a:r>
                        <a:rPr lang="en-IN" sz="2400" b="0" i="0" u="none" strike="noStrike" dirty="0" smtClean="0">
                          <a:solidFill>
                            <a:srgbClr val="FFFF00"/>
                          </a:solidFill>
                          <a:latin typeface="Calibri"/>
                        </a:rPr>
                        <a:t>2. Census Towns</a:t>
                      </a:r>
                      <a:endParaRPr lang="en-IN" sz="2400" b="0" i="0" u="none" strike="noStrike" dirty="0">
                        <a:solidFill>
                          <a:srgbClr val="FFFF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a:txBody>
                    <a:bodyPr/>
                    <a:lstStyle/>
                    <a:p>
                      <a:pPr algn="r" fontAlgn="b"/>
                      <a:r>
                        <a:rPr lang="en-IN" sz="2400" b="0" i="0" u="none" strike="noStrike" dirty="0" smtClean="0">
                          <a:solidFill>
                            <a:srgbClr val="FFFF00"/>
                          </a:solidFill>
                          <a:latin typeface="Calibri"/>
                        </a:rPr>
                        <a:t>1362</a:t>
                      </a:r>
                      <a:endParaRPr lang="en-IN" sz="2400" b="0" i="0" u="none" strike="noStrike" dirty="0">
                        <a:solidFill>
                          <a:srgbClr val="FFFF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2400" b="0" i="0" u="none" strike="noStrike" dirty="0" smtClean="0">
                          <a:solidFill>
                            <a:srgbClr val="FFFF00"/>
                          </a:solidFill>
                          <a:latin typeface="Calibri"/>
                        </a:rPr>
                        <a:t>3894</a:t>
                      </a:r>
                      <a:endParaRPr lang="en-IN" sz="2400" b="0" i="0" u="none" strike="noStrike" dirty="0">
                        <a:solidFill>
                          <a:srgbClr val="FFFF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94916">
                <a:tc gridSpan="2">
                  <a:txBody>
                    <a:bodyPr/>
                    <a:lstStyle/>
                    <a:p>
                      <a:pPr algn="l" fontAlgn="b"/>
                      <a:r>
                        <a:rPr lang="en-IN" sz="2400" b="0" i="0" u="none" strike="noStrike" dirty="0" smtClean="0">
                          <a:solidFill>
                            <a:schemeClr val="tx1"/>
                          </a:solidFill>
                          <a:latin typeface="Calibri"/>
                        </a:rPr>
                        <a:t>Urban </a:t>
                      </a:r>
                      <a:r>
                        <a:rPr lang="en-IN" sz="2400" b="0" i="0" u="none" strike="noStrike" dirty="0">
                          <a:solidFill>
                            <a:schemeClr val="tx1"/>
                          </a:solidFill>
                          <a:latin typeface="Calibri"/>
                        </a:rPr>
                        <a:t>Agglomerations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a:txBody>
                    <a:bodyPr/>
                    <a:lstStyle/>
                    <a:p>
                      <a:pPr algn="r" fontAlgn="b"/>
                      <a:r>
                        <a:rPr lang="en-IN" sz="2400" b="0" i="0" u="none" strike="noStrike" dirty="0" smtClean="0">
                          <a:solidFill>
                            <a:schemeClr val="tx1"/>
                          </a:solidFill>
                          <a:latin typeface="Calibri"/>
                        </a:rPr>
                        <a:t>384</a:t>
                      </a:r>
                      <a:endParaRPr lang="en-IN" sz="2400" b="0" i="0" u="none" strike="noStrike" dirty="0">
                        <a:solidFill>
                          <a:schemeClr val="tx1"/>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2400" b="0" i="0" u="none" strike="noStrike" dirty="0" smtClean="0">
                          <a:solidFill>
                            <a:schemeClr val="tx1"/>
                          </a:solidFill>
                          <a:latin typeface="Calibri"/>
                        </a:rPr>
                        <a:t>475</a:t>
                      </a:r>
                      <a:endParaRPr lang="en-IN" sz="2400" b="0" i="0" u="none" strike="noStrike" dirty="0">
                        <a:solidFill>
                          <a:schemeClr val="tx1"/>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94916">
                <a:tc gridSpan="2">
                  <a:txBody>
                    <a:bodyPr/>
                    <a:lstStyle/>
                    <a:p>
                      <a:pPr algn="l" fontAlgn="b"/>
                      <a:r>
                        <a:rPr lang="en-IN" sz="2400" b="0" i="0" u="none" strike="noStrike" dirty="0">
                          <a:solidFill>
                            <a:schemeClr val="tx1"/>
                          </a:solidFill>
                          <a:latin typeface="Calibri"/>
                        </a:rPr>
                        <a:t>Out Growths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r" fontAlgn="b"/>
                      <a:r>
                        <a:rPr lang="en-IN" sz="2400" b="0" i="0" u="none" strike="noStrike" dirty="0" smtClean="0">
                          <a:solidFill>
                            <a:schemeClr val="tx1"/>
                          </a:solidFill>
                          <a:latin typeface="Calibri"/>
                        </a:rPr>
                        <a:t>962</a:t>
                      </a:r>
                      <a:endParaRPr lang="en-IN" sz="2400" b="0" i="0" u="none" strike="noStrike" dirty="0">
                        <a:solidFill>
                          <a:schemeClr val="tx1"/>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2400" b="0" i="0" u="none" strike="noStrike" dirty="0" smtClean="0">
                          <a:solidFill>
                            <a:schemeClr val="tx1"/>
                          </a:solidFill>
                          <a:latin typeface="Calibri"/>
                        </a:rPr>
                        <a:t>981</a:t>
                      </a:r>
                      <a:endParaRPr lang="en-IN" sz="2400" b="0" i="0" u="none" strike="noStrike" dirty="0">
                        <a:solidFill>
                          <a:schemeClr val="tx1"/>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SPA lecture2012</a:t>
            </a:r>
            <a:endParaRPr lang="en-US"/>
          </a:p>
        </p:txBody>
      </p:sp>
      <p:sp>
        <p:nvSpPr>
          <p:cNvPr id="5" name="Content Placeholder 2"/>
          <p:cNvSpPr txBox="1">
            <a:spLocks/>
          </p:cNvSpPr>
          <p:nvPr/>
        </p:nvSpPr>
        <p:spPr bwMode="auto">
          <a:xfrm>
            <a:off x="609600" y="609600"/>
            <a:ext cx="8229600" cy="5673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hlink"/>
              </a:buClr>
              <a:buSzPct val="90000"/>
              <a:buFont typeface="Wingdings" pitchFamily="2" charset="2"/>
              <a:buBlip>
                <a:blip r:embed="rId2"/>
              </a:buBlip>
              <a:tabLst/>
              <a:defRPr/>
            </a:pPr>
            <a:endParaRPr kumimoji="0" lang="en-IN"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r>
              <a:rPr lang="en-GB" sz="2400" dirty="0" smtClean="0"/>
              <a:t>Number of towns in India increased from 5161 in 2001 to 7935 in 2011. In 1901, it was 1,811.</a:t>
            </a:r>
          </a:p>
          <a:p>
            <a:r>
              <a:rPr lang="en-GB" sz="2400" dirty="0" smtClean="0"/>
              <a:t>All towns and urban agglomerations, so identified, are grouped into urban settlements consisting of following six classes according to population size:- </a:t>
            </a:r>
          </a:p>
          <a:p>
            <a:r>
              <a:rPr lang="en-GB" sz="2400" dirty="0" smtClean="0">
                <a:solidFill>
                  <a:srgbClr val="FFFF00"/>
                </a:solidFill>
              </a:rPr>
              <a:t>Class-I: </a:t>
            </a:r>
            <a:r>
              <a:rPr lang="en-GB" sz="2400" dirty="0" smtClean="0"/>
              <a:t>Population of 100,000 and above. </a:t>
            </a:r>
          </a:p>
          <a:p>
            <a:r>
              <a:rPr lang="en-GB" sz="2400" dirty="0" smtClean="0">
                <a:solidFill>
                  <a:srgbClr val="FFFF00"/>
                </a:solidFill>
              </a:rPr>
              <a:t>Class-II:</a:t>
            </a:r>
            <a:r>
              <a:rPr lang="en-GB" sz="2400" dirty="0" smtClean="0"/>
              <a:t> Population of 50,000 to 99,999 </a:t>
            </a:r>
          </a:p>
          <a:p>
            <a:r>
              <a:rPr lang="en-GB" sz="2400" dirty="0" smtClean="0">
                <a:solidFill>
                  <a:srgbClr val="FFFF00"/>
                </a:solidFill>
              </a:rPr>
              <a:t>Class-Ill:</a:t>
            </a:r>
            <a:r>
              <a:rPr lang="en-GB" sz="2400" dirty="0" smtClean="0"/>
              <a:t> Population of 20,000 to 49,999</a:t>
            </a:r>
          </a:p>
          <a:p>
            <a:r>
              <a:rPr lang="en-GB" sz="2400" dirty="0" smtClean="0">
                <a:solidFill>
                  <a:srgbClr val="FFFF00"/>
                </a:solidFill>
              </a:rPr>
              <a:t>Class-IV:</a:t>
            </a:r>
            <a:r>
              <a:rPr lang="en-GB" sz="2400" dirty="0" smtClean="0"/>
              <a:t> Population of 10,000 to 19,999</a:t>
            </a:r>
          </a:p>
          <a:p>
            <a:r>
              <a:rPr lang="en-GB" sz="2400" dirty="0" smtClean="0">
                <a:solidFill>
                  <a:srgbClr val="FFFF00"/>
                </a:solidFill>
              </a:rPr>
              <a:t>Class-V:</a:t>
            </a:r>
            <a:r>
              <a:rPr lang="en-GB" sz="2400" dirty="0" smtClean="0"/>
              <a:t> Population of 5,000 to 9,999</a:t>
            </a:r>
          </a:p>
          <a:p>
            <a:r>
              <a:rPr lang="en-GB" sz="2400" dirty="0" smtClean="0">
                <a:solidFill>
                  <a:srgbClr val="FFFF00"/>
                </a:solidFill>
              </a:rPr>
              <a:t>Class-VI:</a:t>
            </a:r>
            <a:r>
              <a:rPr lang="en-GB" sz="2400" dirty="0" smtClean="0"/>
              <a:t> Population of less than 5,000.</a:t>
            </a:r>
            <a:endParaRPr lang="en-IN" sz="2400" dirty="0" smtClean="0"/>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r>
              <a:rPr lang="en-IN" sz="2400" dirty="0" smtClean="0"/>
              <a:t>Settlements with population of 100,000 and above are termed as ‘cities’ in contrast to ‘towns’ that have population below 100,000 persons. </a:t>
            </a:r>
          </a:p>
          <a:p>
            <a:endParaRPr lang="en-IN" sz="2400" dirty="0" smtClean="0"/>
          </a:p>
          <a:p>
            <a:r>
              <a:rPr lang="en-IN" sz="2400" dirty="0" smtClean="0"/>
              <a:t>Settlements in Class II and III categories are regarded as medium towns </a:t>
            </a:r>
          </a:p>
          <a:p>
            <a:endParaRPr lang="en-IN" sz="2400" dirty="0" smtClean="0"/>
          </a:p>
          <a:p>
            <a:r>
              <a:rPr lang="en-IN" sz="2400" dirty="0" smtClean="0"/>
              <a:t>Settlement in Classes IV – VI categories are termed as small towns. </a:t>
            </a:r>
          </a:p>
          <a:p>
            <a:endParaRPr lang="en-IN" sz="2400" dirty="0" smtClean="0"/>
          </a:p>
          <a:p>
            <a:r>
              <a:rPr lang="en-IN" sz="2400" dirty="0" smtClean="0"/>
              <a:t>Many of the medium towns/UAs, especially those in Class II, shift to Class I category due to natural increase and migration.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r>
              <a:rPr lang="en-IN" sz="2400" dirty="0" smtClean="0"/>
              <a:t>468 Class I towns (urban settlements) in 2011 compared to 393 in 2001 and 21 in 1901.</a:t>
            </a:r>
          </a:p>
          <a:p>
            <a:pPr>
              <a:buNone/>
            </a:pPr>
            <a:endParaRPr lang="en-IN" sz="2400" dirty="0" smtClean="0"/>
          </a:p>
          <a:p>
            <a:r>
              <a:rPr lang="en-IN" sz="2400" dirty="0" smtClean="0"/>
              <a:t>Out of a total of 377 million urban population in India in 2011, 265 million (70%) lives in Class I urban settlements compared to 26% in 1901.</a:t>
            </a:r>
          </a:p>
          <a:p>
            <a:pPr>
              <a:buNone/>
            </a:pPr>
            <a:endParaRPr lang="en-IN" sz="2400" dirty="0" smtClean="0"/>
          </a:p>
          <a:p>
            <a:r>
              <a:rPr lang="en-IN" sz="2400" dirty="0" smtClean="0"/>
              <a:t>Urban people concentrated in big towns.</a:t>
            </a:r>
          </a:p>
          <a:p>
            <a:endParaRPr lang="en-IN" sz="2400" dirty="0" smtClean="0"/>
          </a:p>
          <a:p>
            <a:r>
              <a:rPr lang="en-IN" sz="2400" dirty="0" smtClean="0"/>
              <a:t>Out of 468 Class I towns in 2011 Census, there are 53 towns  with a population of  one million and above compared to 35 out of 393 Class I towns  in 2001.</a:t>
            </a:r>
          </a:p>
          <a:p>
            <a:pPr>
              <a:buNone/>
            </a:pPr>
            <a:endParaRPr lang="en-IN" sz="2400" dirty="0" smtClean="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lgn="just"/>
            <a:r>
              <a:rPr lang="en-IN" sz="2400" dirty="0" smtClean="0"/>
              <a:t>Nearly half the population living ( 161 out of 377 million urban population or 43 percent) in Class-1 towns lives in 53 million-plus cities in 2011. </a:t>
            </a:r>
          </a:p>
          <a:p>
            <a:endParaRPr lang="en-IN" sz="2400" dirty="0" smtClean="0"/>
          </a:p>
          <a:p>
            <a:r>
              <a:rPr lang="en-IN" sz="2400" dirty="0" smtClean="0"/>
              <a:t>All these towns are under considerable stress, whether it is housing, education, health, transport, water or other services. </a:t>
            </a:r>
            <a:br>
              <a:rPr lang="en-IN" sz="2400" dirty="0" smtClean="0"/>
            </a:br>
            <a:r>
              <a:rPr lang="en-IN" sz="2400" dirty="0" smtClean="0"/>
              <a:t> </a:t>
            </a:r>
          </a:p>
          <a:p>
            <a:pPr algn="just"/>
            <a:r>
              <a:rPr lang="en-IN" sz="2400" dirty="0" smtClean="0"/>
              <a:t>The result is that, on the one hand, large cities are becoming "problem cities" or "cities with all types of shortages," whereas, on the other, small cities are becoming "neglected cities."</a:t>
            </a:r>
          </a:p>
          <a:p>
            <a:pPr>
              <a:buNone/>
            </a:pPr>
            <a:endParaRPr lang="en-IN" sz="2400" dirty="0" smtClean="0"/>
          </a:p>
          <a:p>
            <a:endParaRPr lang="en-IN"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SPA lecture2012</a:t>
            </a:r>
            <a:endParaRPr lang="en-US"/>
          </a:p>
        </p:txBody>
      </p:sp>
      <p:graphicFrame>
        <p:nvGraphicFramePr>
          <p:cNvPr id="4" name="Table 3"/>
          <p:cNvGraphicFramePr>
            <a:graphicFrameLocks noGrp="1"/>
          </p:cNvGraphicFramePr>
          <p:nvPr/>
        </p:nvGraphicFramePr>
        <p:xfrm>
          <a:off x="304800" y="685801"/>
          <a:ext cx="8839199" cy="4025932"/>
        </p:xfrm>
        <a:graphic>
          <a:graphicData uri="http://schemas.openxmlformats.org/drawingml/2006/table">
            <a:tbl>
              <a:tblPr/>
              <a:tblGrid>
                <a:gridCol w="710292"/>
                <a:gridCol w="1262743"/>
                <a:gridCol w="465365"/>
                <a:gridCol w="533400"/>
                <a:gridCol w="533400"/>
                <a:gridCol w="457200"/>
                <a:gridCol w="457200"/>
                <a:gridCol w="381000"/>
                <a:gridCol w="381000"/>
                <a:gridCol w="533400"/>
                <a:gridCol w="457200"/>
                <a:gridCol w="479052"/>
                <a:gridCol w="380117"/>
                <a:gridCol w="380117"/>
                <a:gridCol w="380117"/>
                <a:gridCol w="498377"/>
                <a:gridCol w="498377"/>
                <a:gridCol w="50842"/>
              </a:tblGrid>
              <a:tr h="533399">
                <a:tc rowSpan="2">
                  <a:txBody>
                    <a:bodyPr/>
                    <a:lstStyle/>
                    <a:p>
                      <a:pPr algn="r" fontAlgn="t"/>
                      <a:r>
                        <a:rPr lang="en-IN" sz="1400" b="1" i="0" u="none" strike="noStrike" dirty="0">
                          <a:solidFill>
                            <a:srgbClr val="FFFF00"/>
                          </a:solidFill>
                          <a:latin typeface="Arial"/>
                        </a:rPr>
                        <a:t>Classes of towns</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r" fontAlgn="t"/>
                      <a:r>
                        <a:rPr lang="en-IN" sz="1400" b="1" i="0" u="none" strike="noStrike">
                          <a:solidFill>
                            <a:srgbClr val="FFFF00"/>
                          </a:solidFill>
                          <a:latin typeface="Arial"/>
                        </a:rPr>
                        <a:t>Class of UA/ Towns</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t"/>
                      <a:r>
                        <a:rPr lang="en-IN" sz="1400" b="1" i="0" u="none" strike="noStrike">
                          <a:solidFill>
                            <a:srgbClr val="FFFF00"/>
                          </a:solidFill>
                          <a:latin typeface="Arial"/>
                        </a:rPr>
                        <a:t>No. of UA/Towns</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gridSpan="5">
                  <a:txBody>
                    <a:bodyPr/>
                    <a:lstStyle/>
                    <a:p>
                      <a:pPr algn="ctr" fontAlgn="t"/>
                      <a:r>
                        <a:rPr lang="en-IN" sz="1400" b="1" i="0" u="none" strike="noStrike">
                          <a:solidFill>
                            <a:srgbClr val="FFFF00"/>
                          </a:solidFill>
                          <a:latin typeface="Arial"/>
                        </a:rPr>
                        <a:t>Population in million</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gridSpan="6">
                  <a:txBody>
                    <a:bodyPr/>
                    <a:lstStyle/>
                    <a:p>
                      <a:pPr algn="ctr" fontAlgn="t"/>
                      <a:r>
                        <a:rPr lang="en-IN" sz="1400" b="1" i="0" u="none" strike="noStrike">
                          <a:solidFill>
                            <a:srgbClr val="FFFF00"/>
                          </a:solidFill>
                          <a:latin typeface="Arial"/>
                        </a:rPr>
                        <a:t>Percentage of total population</a:t>
                      </a:r>
                    </a:p>
                  </a:txBody>
                  <a:tcPr marL="6324" marR="6324" marT="6324"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41597">
                <a:tc vMerge="1">
                  <a:txBody>
                    <a:bodyPr/>
                    <a:lstStyle/>
                    <a:p>
                      <a:endParaRPr lang="en-IN"/>
                    </a:p>
                  </a:txBody>
                  <a:tcPr/>
                </a:tc>
                <a:tc vMerge="1">
                  <a:txBody>
                    <a:bodyPr/>
                    <a:lstStyle/>
                    <a:p>
                      <a:endParaRPr lang="en-IN"/>
                    </a:p>
                  </a:txBody>
                  <a:tcPr/>
                </a:tc>
                <a:tc>
                  <a:txBody>
                    <a:bodyPr/>
                    <a:lstStyle/>
                    <a:p>
                      <a:pPr algn="r" fontAlgn="t"/>
                      <a:r>
                        <a:rPr lang="en-IN" sz="1400" b="1" i="0" u="none" strike="noStrike">
                          <a:solidFill>
                            <a:srgbClr val="FFFF00"/>
                          </a:solidFill>
                          <a:latin typeface="Arial"/>
                        </a:rPr>
                        <a:t>1961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a:solidFill>
                            <a:srgbClr val="FFFF00"/>
                          </a:solidFill>
                          <a:latin typeface="Arial"/>
                        </a:rPr>
                        <a:t>1971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a:solidFill>
                            <a:srgbClr val="FFFF00"/>
                          </a:solidFill>
                          <a:latin typeface="Arial"/>
                        </a:rPr>
                        <a:t>1981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dirty="0">
                          <a:solidFill>
                            <a:srgbClr val="FFFF00"/>
                          </a:solidFill>
                          <a:latin typeface="Arial"/>
                        </a:rPr>
                        <a:t>1991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a:solidFill>
                            <a:srgbClr val="FFFF00"/>
                          </a:solidFill>
                          <a:latin typeface="Arial"/>
                        </a:rPr>
                        <a:t>2001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a:solidFill>
                            <a:srgbClr val="FFFF00"/>
                          </a:solidFill>
                          <a:latin typeface="Arial"/>
                        </a:rPr>
                        <a:t>1961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a:solidFill>
                            <a:srgbClr val="FFFF00"/>
                          </a:solidFill>
                          <a:latin typeface="Arial"/>
                        </a:rPr>
                        <a:t>1971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dirty="0">
                          <a:solidFill>
                            <a:srgbClr val="FFFF00"/>
                          </a:solidFill>
                          <a:latin typeface="Arial"/>
                        </a:rPr>
                        <a:t>1981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a:solidFill>
                            <a:srgbClr val="FFFF00"/>
                          </a:solidFill>
                          <a:latin typeface="Arial"/>
                        </a:rPr>
                        <a:t>1991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a:solidFill>
                            <a:srgbClr val="FFFF00"/>
                          </a:solidFill>
                          <a:latin typeface="Arial"/>
                        </a:rPr>
                        <a:t>2001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IN" sz="1400" b="1" i="0" u="none" strike="noStrike">
                          <a:solidFill>
                            <a:srgbClr val="FFFF00"/>
                          </a:solidFill>
                          <a:latin typeface="Arial"/>
                        </a:rPr>
                        <a:t>1961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IN" sz="1400" b="1" i="0" u="none" strike="noStrike">
                          <a:solidFill>
                            <a:srgbClr val="FFFF00"/>
                          </a:solidFill>
                          <a:latin typeface="Arial"/>
                        </a:rPr>
                        <a:t>1971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IN" sz="1400" b="1" i="0" u="none" strike="noStrike">
                          <a:solidFill>
                            <a:srgbClr val="FFFF00"/>
                          </a:solidFill>
                          <a:latin typeface="Arial"/>
                        </a:rPr>
                        <a:t>1981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IN" sz="1400" b="1" i="0" u="none" strike="noStrike">
                          <a:solidFill>
                            <a:srgbClr val="FFFF00"/>
                          </a:solidFill>
                          <a:latin typeface="Arial"/>
                        </a:rPr>
                        <a:t>1991</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IN" sz="1400" b="1" i="0" u="none" strike="noStrike">
                          <a:solidFill>
                            <a:srgbClr val="FFFF00"/>
                          </a:solidFill>
                          <a:latin typeface="Arial"/>
                        </a:rPr>
                        <a:t>2001</a:t>
                      </a:r>
                    </a:p>
                  </a:txBody>
                  <a:tcPr marL="6324" marR="6324" marT="6324"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IN" sz="1400" b="1" i="0" u="none" strike="noStrike">
                          <a:solidFill>
                            <a:srgbClr val="FFFF00"/>
                          </a:solidFill>
                          <a:latin typeface="Arial"/>
                        </a:rPr>
                        <a:t> </a:t>
                      </a:r>
                    </a:p>
                  </a:txBody>
                  <a:tcPr marL="6324" marR="6324" marT="6324"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684">
                <a:tc>
                  <a:txBody>
                    <a:bodyPr/>
                    <a:lstStyle/>
                    <a:p>
                      <a:pPr algn="ctr" fontAlgn="b"/>
                      <a:r>
                        <a:rPr lang="en-IN" sz="1400" b="1" i="0" u="none" strike="noStrike" dirty="0">
                          <a:solidFill>
                            <a:srgbClr val="FFFF00"/>
                          </a:solidFill>
                          <a:latin typeface="Arial"/>
                        </a:rPr>
                        <a:t>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FFFF00"/>
                          </a:solidFill>
                          <a:latin typeface="Arial"/>
                        </a:rPr>
                        <a:t>10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11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12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13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14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15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16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17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a:solidFill>
                            <a:srgbClr val="FFFF00"/>
                          </a:solidFill>
                          <a:latin typeface="Arial"/>
                        </a:rPr>
                        <a:t>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597">
                <a:tc>
                  <a:txBody>
                    <a:bodyPr/>
                    <a:lstStyle/>
                    <a:p>
                      <a:pPr algn="ctr" fontAlgn="b"/>
                      <a:r>
                        <a:rPr lang="en-IN" sz="1400" b="0" i="0" u="none" strike="noStrike" dirty="0">
                          <a:solidFill>
                            <a:srgbClr val="FFFF00"/>
                          </a:solidFill>
                          <a:latin typeface="Arial"/>
                        </a:rPr>
                        <a:t>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400" b="0" i="0" u="none" strike="noStrike">
                          <a:solidFill>
                            <a:srgbClr val="FFFF00"/>
                          </a:solidFill>
                          <a:latin typeface="Arial"/>
                        </a:rPr>
                        <a:t>100000 and above</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106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150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226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322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441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35.0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53.2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83.0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122.3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178.2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44.8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49.3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52.6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56.7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62.3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560">
                <a:tc>
                  <a:txBody>
                    <a:bodyPr/>
                    <a:lstStyle/>
                    <a:p>
                      <a:pPr algn="ctr" fontAlgn="b"/>
                      <a:r>
                        <a:rPr lang="en-IN" sz="1400" b="0" i="0" u="none" strike="noStrike" dirty="0">
                          <a:solidFill>
                            <a:srgbClr val="FFFF00"/>
                          </a:solidFill>
                          <a:latin typeface="Arial"/>
                        </a:rPr>
                        <a:t>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400" b="0" i="0" u="none" strike="noStrike">
                          <a:solidFill>
                            <a:srgbClr val="FFFF00"/>
                          </a:solidFill>
                          <a:latin typeface="Arial"/>
                        </a:rPr>
                        <a:t>50000 - 99999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138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214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325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421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496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9.5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14.4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22.0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28.8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34.5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12.2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13.4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14.0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13.3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12.0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560">
                <a:tc>
                  <a:txBody>
                    <a:bodyPr/>
                    <a:lstStyle/>
                    <a:p>
                      <a:pPr algn="ctr" fontAlgn="b"/>
                      <a:r>
                        <a:rPr lang="en-IN" sz="1400" b="0" i="0" u="none" strike="noStrike" dirty="0">
                          <a:solidFill>
                            <a:srgbClr val="FFFF00"/>
                          </a:solidFill>
                          <a:latin typeface="Arial"/>
                        </a:rPr>
                        <a:t>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400" b="0" i="0" u="none" strike="noStrike">
                          <a:solidFill>
                            <a:srgbClr val="FFFF00"/>
                          </a:solidFill>
                          <a:latin typeface="Arial"/>
                        </a:rPr>
                        <a:t>20000 - 49999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508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643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883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1161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1388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15.5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19.7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26.9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35.3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42.1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19.8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18.3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17.1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16.4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14.7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560">
                <a:tc>
                  <a:txBody>
                    <a:bodyPr/>
                    <a:lstStyle/>
                    <a:p>
                      <a:pPr algn="ctr" fontAlgn="b"/>
                      <a:r>
                        <a:rPr lang="en-IN" sz="1400" b="0" i="0" u="none" strike="noStrike" dirty="0">
                          <a:solidFill>
                            <a:srgbClr val="FFFF00"/>
                          </a:solidFill>
                          <a:latin typeface="Arial"/>
                        </a:rPr>
                        <a:t>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400" b="0" i="0" u="none" strike="noStrike">
                          <a:solidFill>
                            <a:srgbClr val="FFFF00"/>
                          </a:solidFill>
                          <a:latin typeface="Arial"/>
                        </a:rPr>
                        <a:t>10000 - 19999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811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962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1247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1451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1561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11.2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13.6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17.7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21.1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22.6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14.3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12.6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11.2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9.8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7.9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560">
                <a:tc>
                  <a:txBody>
                    <a:bodyPr/>
                    <a:lstStyle/>
                    <a:p>
                      <a:pPr algn="ctr" fontAlgn="b"/>
                      <a:r>
                        <a:rPr lang="en-IN" sz="1400" b="0" i="0" u="none" strike="noStrike" dirty="0">
                          <a:solidFill>
                            <a:srgbClr val="FFFF00"/>
                          </a:solidFill>
                          <a:latin typeface="Arial"/>
                        </a:rPr>
                        <a:t>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400" b="0" i="0" u="none" strike="noStrike">
                          <a:solidFill>
                            <a:srgbClr val="FFFF00"/>
                          </a:solidFill>
                          <a:latin typeface="Arial"/>
                        </a:rPr>
                        <a:t>5000 - 9999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827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797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920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971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1041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6.2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6.0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6.9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7.4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7.9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7.9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5.6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4.4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3.4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597">
                <a:tc>
                  <a:txBody>
                    <a:bodyPr/>
                    <a:lstStyle/>
                    <a:p>
                      <a:pPr algn="ctr" fontAlgn="b"/>
                      <a:r>
                        <a:rPr lang="en-IN" sz="1400" b="0" i="0" u="none" strike="noStrike" dirty="0">
                          <a:solidFill>
                            <a:srgbClr val="FFFF00"/>
                          </a:solidFill>
                          <a:latin typeface="Arial"/>
                        </a:rPr>
                        <a:t>6</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400" b="0" i="0" u="none" strike="noStrike">
                          <a:solidFill>
                            <a:srgbClr val="FFFF00"/>
                          </a:solidFill>
                          <a:latin typeface="Arial"/>
                        </a:rPr>
                        <a:t>Less than 5000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257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288 $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348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289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234</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0.8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0.9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0.9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0.8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1.0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0.8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0.7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0.5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0.3</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a:solidFill>
                            <a:srgbClr val="FFFF00"/>
                          </a:solidFill>
                          <a:latin typeface="Arial"/>
                        </a:rPr>
                        <a:t>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1818">
                <a:tc gridSpan="2">
                  <a:txBody>
                    <a:bodyPr/>
                    <a:lstStyle/>
                    <a:p>
                      <a:pPr algn="ctr" fontAlgn="t"/>
                      <a:r>
                        <a:rPr lang="en-IN" sz="1400" b="1" i="0" u="none" strike="noStrike" dirty="0">
                          <a:solidFill>
                            <a:srgbClr val="FFFF00"/>
                          </a:solidFill>
                          <a:latin typeface="Arial"/>
                        </a:rPr>
                        <a:t>ALL CLASSES</a:t>
                      </a:r>
                    </a:p>
                  </a:txBody>
                  <a:tcPr marL="6324" marR="6324" marT="63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r" fontAlgn="b"/>
                      <a:r>
                        <a:rPr lang="en-IN" sz="1400" b="0" i="0" u="none" strike="noStrike" dirty="0">
                          <a:solidFill>
                            <a:srgbClr val="FFFF00"/>
                          </a:solidFill>
                          <a:latin typeface="Arial"/>
                        </a:rPr>
                        <a:t>2647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3054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3949</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4615</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5161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78.2</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107.8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157.7</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215.8</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286.1</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100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100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100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100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100</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400" b="0" i="0" u="none" strike="noStrike" dirty="0">
                          <a:solidFill>
                            <a:srgbClr val="FFFF00"/>
                          </a:solidFill>
                          <a:latin typeface="Arial"/>
                        </a:rPr>
                        <a:t> </a:t>
                      </a:r>
                    </a:p>
                  </a:txBody>
                  <a:tcPr marL="6324" marR="6324" marT="63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bwMode="auto">
          <a:xfrm>
            <a:off x="10896600" y="1828800"/>
            <a:ext cx="914400" cy="914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44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pPr>
              <a:buNone/>
            </a:pPr>
            <a:r>
              <a:rPr lang="en-IN" sz="2400" dirty="0" smtClean="0">
                <a:solidFill>
                  <a:srgbClr val="FFFF00"/>
                </a:solidFill>
              </a:rPr>
              <a:t>Growth of million plus or metropolitan cities </a:t>
            </a:r>
          </a:p>
          <a:p>
            <a:pPr>
              <a:buNone/>
            </a:pPr>
            <a:r>
              <a:rPr lang="en-IN" sz="2400" dirty="0" smtClean="0">
                <a:solidFill>
                  <a:srgbClr val="FFFF00"/>
                </a:solidFill>
              </a:rPr>
              <a:t>	</a:t>
            </a:r>
            <a:r>
              <a:rPr lang="en-IN" sz="2400" dirty="0" smtClean="0"/>
              <a:t>In 1991, 32 percent of the urban population of India lived in 23 such cities. </a:t>
            </a:r>
          </a:p>
          <a:p>
            <a:pPr>
              <a:buNone/>
            </a:pPr>
            <a:endParaRPr lang="en-IN" sz="2400" dirty="0" smtClean="0">
              <a:solidFill>
                <a:srgbClr val="FFFF00"/>
              </a:solidFill>
            </a:endParaRPr>
          </a:p>
          <a:p>
            <a:pPr>
              <a:buNone/>
            </a:pPr>
            <a:r>
              <a:rPr lang="en-IN" sz="2400" dirty="0" smtClean="0"/>
              <a:t>	In 2001, 38 percent of the urban population of India lived in 35 such cities.</a:t>
            </a:r>
          </a:p>
          <a:p>
            <a:pPr>
              <a:buNone/>
            </a:pPr>
            <a:endParaRPr lang="en-IN" sz="2400" dirty="0" smtClean="0"/>
          </a:p>
          <a:p>
            <a:pPr>
              <a:buNone/>
            </a:pPr>
            <a:r>
              <a:rPr lang="en-IN" sz="2400" dirty="0" smtClean="0"/>
              <a:t>	In 2011, 43 percent of the urban population of India lived in 53 such cities. </a:t>
            </a:r>
          </a:p>
          <a:p>
            <a:pPr>
              <a:buNone/>
            </a:pPr>
            <a:endParaRPr lang="en-IN" sz="2400" dirty="0" smtClean="0"/>
          </a:p>
          <a:p>
            <a:pPr>
              <a:buNone/>
            </a:pPr>
            <a:r>
              <a:rPr lang="en-IN" sz="2400" dirty="0" smtClean="0"/>
              <a:t>	Higher proportion of the country’s urban population (or the total population) in the metropolitan cities implies concentration into fewer urban settlements.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400" dirty="0" smtClean="0"/>
              <a:t>The growth of metropolitan cities in India is supported by the fact that three metropolitan towns have population more than 10 million thus entering the family of </a:t>
            </a:r>
            <a:r>
              <a:rPr lang="en-IN" sz="2400" dirty="0" smtClean="0">
                <a:solidFill>
                  <a:srgbClr val="FFFF00"/>
                </a:solidFill>
              </a:rPr>
              <a:t>mega cities.  </a:t>
            </a:r>
          </a:p>
          <a:p>
            <a:pPr lvl="1" algn="just">
              <a:buNone/>
            </a:pPr>
            <a:endParaRPr lang="en-IN" sz="2400" dirty="0" smtClean="0">
              <a:solidFill>
                <a:srgbClr val="FFFF00"/>
              </a:solidFill>
            </a:endParaRPr>
          </a:p>
          <a:p>
            <a:pPr lvl="1" algn="just">
              <a:buNone/>
            </a:pPr>
            <a:r>
              <a:rPr lang="en-IN" sz="2400" dirty="0" smtClean="0">
                <a:solidFill>
                  <a:srgbClr val="FFFF00"/>
                </a:solidFill>
              </a:rPr>
              <a:t>As  per UN definition, mega cities are those cities which</a:t>
            </a:r>
          </a:p>
          <a:p>
            <a:pPr lvl="1" algn="just">
              <a:buNone/>
            </a:pPr>
            <a:r>
              <a:rPr lang="en-IN" sz="2400" dirty="0" smtClean="0">
                <a:solidFill>
                  <a:srgbClr val="FFFF00"/>
                </a:solidFill>
              </a:rPr>
              <a:t>have population of 10 million or over. </a:t>
            </a:r>
          </a:p>
          <a:p>
            <a:pPr lvl="1" algn="just">
              <a:buNone/>
            </a:pPr>
            <a:endParaRPr lang="en-IN" sz="2400" dirty="0" smtClean="0">
              <a:solidFill>
                <a:srgbClr val="FFFF00"/>
              </a:solidFill>
            </a:endParaRPr>
          </a:p>
          <a:p>
            <a:pPr lvl="1" algn="just">
              <a:buNone/>
            </a:pPr>
            <a:r>
              <a:rPr lang="en-IN" sz="2400" dirty="0" smtClean="0">
                <a:solidFill>
                  <a:schemeClr val="tx2"/>
                </a:solidFill>
              </a:rPr>
              <a:t>   As per Census 2011, there are three mega cities in India, namely, (</a:t>
            </a:r>
            <a:r>
              <a:rPr lang="en-IN" sz="2400" dirty="0" err="1" smtClean="0">
                <a:solidFill>
                  <a:schemeClr val="tx2"/>
                </a:solidFill>
              </a:rPr>
              <a:t>i</a:t>
            </a:r>
            <a:r>
              <a:rPr lang="en-IN" sz="2400" dirty="0" smtClean="0">
                <a:solidFill>
                  <a:schemeClr val="tx2"/>
                </a:solidFill>
              </a:rPr>
              <a:t>) Greater Mumbai U.A., (ii) Delhi U.A. and (iii) Kolkata U.A. With populations  of 18.4 million, 16.3 million and (iii) 14.1 million respectively.  These are the major cities that , to a great extent, decide the pattern of the Indian economy and policies on various issues. </a:t>
            </a:r>
            <a:endParaRPr lang="en-IN" sz="2400" dirty="0" smtClean="0">
              <a:solidFill>
                <a:srgbClr val="FFFF00"/>
              </a:solidFill>
            </a:endParaRPr>
          </a:p>
          <a:p>
            <a:pPr lvl="1" algn="just">
              <a:buNone/>
            </a:pPr>
            <a:endParaRPr lang="en-IN" sz="2400" dirty="0" smtClean="0">
              <a:solidFill>
                <a:srgbClr val="FFFF00"/>
              </a:solidFill>
            </a:endParaRPr>
          </a:p>
          <a:p>
            <a:pPr lvl="1" algn="just">
              <a:buNone/>
            </a:pPr>
            <a:endParaRPr lang="en-IN" sz="2400" dirty="0" smtClean="0">
              <a:solidFill>
                <a:srgbClr val="FFFF00"/>
              </a:solidFill>
            </a:endParaRPr>
          </a:p>
          <a:p>
            <a:pPr lvl="1" algn="just">
              <a:buNone/>
            </a:pPr>
            <a:endParaRPr lang="en-IN" sz="2400" dirty="0" smtClean="0">
              <a:solidFill>
                <a:srgbClr val="FFFF00"/>
              </a:solidFill>
            </a:endParaRPr>
          </a:p>
          <a:p>
            <a:pPr lvl="1" algn="just">
              <a:buNone/>
            </a:pPr>
            <a:endParaRPr lang="en-IN" sz="2400" dirty="0" smtClean="0">
              <a:solidFill>
                <a:srgbClr val="FFFF00"/>
              </a:solidFill>
            </a:endParaRPr>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pPr lvl="1" algn="just">
              <a:buNone/>
            </a:pPr>
            <a:r>
              <a:rPr lang="en-IN" sz="2400" dirty="0" smtClean="0"/>
              <a:t>In India, some authors have considered cities with</a:t>
            </a:r>
          </a:p>
          <a:p>
            <a:pPr lvl="1" algn="just">
              <a:buNone/>
            </a:pPr>
            <a:r>
              <a:rPr lang="en-IN" sz="2400" dirty="0" smtClean="0"/>
              <a:t>population 5 million and over  as mega  cities. </a:t>
            </a:r>
            <a:endParaRPr lang="en-IN" sz="2400" dirty="0" smtClean="0">
              <a:solidFill>
                <a:schemeClr val="tx2"/>
              </a:solidFill>
            </a:endParaRPr>
          </a:p>
          <a:p>
            <a:pPr>
              <a:buNone/>
            </a:pPr>
            <a:r>
              <a:rPr lang="en-IN" sz="2400" dirty="0" smtClean="0"/>
              <a:t>	</a:t>
            </a:r>
          </a:p>
          <a:p>
            <a:pPr>
              <a:buNone/>
            </a:pPr>
            <a:r>
              <a:rPr lang="en-IN" sz="2400" dirty="0" smtClean="0"/>
              <a:t>	The growth of population in the three Mega cities, has</a:t>
            </a:r>
          </a:p>
          <a:p>
            <a:pPr>
              <a:buNone/>
            </a:pPr>
            <a:r>
              <a:rPr lang="en-IN" sz="2400" dirty="0" smtClean="0"/>
              <a:t>    slowed down considerably during the last decade. </a:t>
            </a:r>
          </a:p>
          <a:p>
            <a:pPr>
              <a:buNone/>
            </a:pPr>
            <a:r>
              <a:rPr lang="en-IN" sz="2400" dirty="0" smtClean="0"/>
              <a:t>    </a:t>
            </a:r>
          </a:p>
          <a:p>
            <a:pPr>
              <a:buNone/>
            </a:pPr>
            <a:r>
              <a:rPr lang="en-IN" sz="2400" dirty="0" smtClean="0"/>
              <a:t>	Greater Mumbai UA, which had witnessed 30.47% growth in population during 1991-2001 has recorded 12.05% during 2001-2011. </a:t>
            </a:r>
          </a:p>
          <a:p>
            <a:pPr>
              <a:buNone/>
            </a:pPr>
            <a:r>
              <a:rPr lang="en-IN" sz="2400" dirty="0" smtClean="0"/>
              <a:t>    	</a:t>
            </a:r>
          </a:p>
          <a:p>
            <a:pPr>
              <a:buNone/>
            </a:pPr>
            <a:r>
              <a:rPr lang="en-IN" sz="2400" dirty="0" smtClean="0"/>
              <a:t>	Delhi UA (from 52.24% to 26.69% in 2001-2011) </a:t>
            </a:r>
          </a:p>
          <a:p>
            <a:pPr>
              <a:buNone/>
            </a:pPr>
            <a:r>
              <a:rPr lang="en-IN" sz="2400" dirty="0" smtClean="0"/>
              <a:t>   </a:t>
            </a:r>
          </a:p>
          <a:p>
            <a:pPr>
              <a:buNone/>
            </a:pPr>
            <a:r>
              <a:rPr lang="en-IN" sz="2400" dirty="0" smtClean="0"/>
              <a:t>	 Kolkata UA (from 19.60% to 6.87% in 2001-2011) have also slowed down considerably.</a:t>
            </a:r>
          </a:p>
          <a:p>
            <a:pPr>
              <a:buNone/>
            </a:pPr>
            <a:endParaRPr lang="en-IN" sz="2400" dirty="0" smtClean="0"/>
          </a:p>
          <a:p>
            <a:pPr>
              <a:buNone/>
            </a:pPr>
            <a:r>
              <a:rPr lang="en-IN" sz="2400" dirty="0" smtClean="0"/>
              <a:t>	</a:t>
            </a:r>
          </a:p>
          <a:p>
            <a:pPr>
              <a:buNone/>
            </a:pPr>
            <a:endParaRPr lang="en-IN" sz="2400" dirty="0" smtClean="0"/>
          </a:p>
          <a:p>
            <a:pPr>
              <a:buNone/>
            </a:pPr>
            <a:r>
              <a:rPr lang="en-IN" sz="2400" dirty="0" smtClean="0"/>
              <a:t>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r>
              <a:rPr lang="en-US" altLang="zh-CN" sz="2800" dirty="0" smtClean="0">
                <a:latin typeface="Arial" charset="0"/>
                <a:ea typeface="宋体" charset="-122"/>
              </a:rPr>
              <a:t>Demography deals with a study of the above factors along with the associated social factors like marriage, occupation, literacy and so on.</a:t>
            </a:r>
          </a:p>
          <a:p>
            <a:r>
              <a:rPr lang="en-IN" sz="2800" dirty="0" smtClean="0">
                <a:solidFill>
                  <a:srgbClr val="FFFF00"/>
                </a:solidFill>
              </a:rPr>
              <a:t>Population growth- </a:t>
            </a:r>
            <a:r>
              <a:rPr lang="en-IN" sz="2800" dirty="0" smtClean="0"/>
              <a:t>a particular state of balance among factors of birth, death and migration. </a:t>
            </a:r>
          </a:p>
          <a:p>
            <a:r>
              <a:rPr lang="en-IN" sz="2800" dirty="0" smtClean="0"/>
              <a:t>Not determined by any one of them alone.</a:t>
            </a:r>
          </a:p>
          <a:p>
            <a:r>
              <a:rPr lang="en-IN" sz="2800" dirty="0" smtClean="0">
                <a:solidFill>
                  <a:srgbClr val="FFFF00"/>
                </a:solidFill>
              </a:rPr>
              <a:t>Growth rate </a:t>
            </a:r>
            <a:r>
              <a:rPr lang="en-IN" sz="2800" dirty="0" smtClean="0"/>
              <a:t>- rate at which the population is increasing (or decreasing) in a given year due to natural increase and net migration, expressed as percentage of the base population. </a:t>
            </a:r>
          </a:p>
          <a:p>
            <a:r>
              <a:rPr lang="en-IN" sz="2800" dirty="0" smtClean="0"/>
              <a:t>The rate may be positive or negative. </a:t>
            </a:r>
          </a:p>
          <a:p>
            <a:endParaRPr lang="en-IN" sz="2800"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IN" sz="2400" dirty="0" smtClean="0"/>
              <a:t>	Mega cities normally attract people from both rural and urban areas not only from within the country but also from abroad by providing employment opportunities in both formal and informal sectors. </a:t>
            </a:r>
          </a:p>
          <a:p>
            <a:pPr>
              <a:buNone/>
            </a:pPr>
            <a:endParaRPr lang="en-IN" sz="2400" dirty="0" smtClean="0"/>
          </a:p>
          <a:p>
            <a:pPr>
              <a:buNone/>
            </a:pPr>
            <a:r>
              <a:rPr lang="en-IN" sz="2400" dirty="0" smtClean="0">
                <a:solidFill>
                  <a:srgbClr val="FFFF00"/>
                </a:solidFill>
              </a:rPr>
              <a:t>Concentrated versus Dispersed Urbanisation</a:t>
            </a:r>
          </a:p>
          <a:p>
            <a:pPr>
              <a:buNone/>
            </a:pPr>
            <a:endParaRPr lang="en-IN" sz="2400" dirty="0" smtClean="0">
              <a:solidFill>
                <a:srgbClr val="FFFF00"/>
              </a:solidFill>
            </a:endParaRPr>
          </a:p>
          <a:p>
            <a:pPr>
              <a:buNone/>
            </a:pPr>
            <a:r>
              <a:rPr lang="en-IN" sz="2400" dirty="0" smtClean="0">
                <a:solidFill>
                  <a:srgbClr val="FFFF00"/>
                </a:solidFill>
              </a:rPr>
              <a:t>	</a:t>
            </a:r>
            <a:r>
              <a:rPr lang="en-IN" sz="2400" dirty="0" smtClean="0"/>
              <a:t>Of the total population of India in 2011, 32 percent was living in urban areas. </a:t>
            </a:r>
          </a:p>
          <a:p>
            <a:pPr>
              <a:buNone/>
            </a:pPr>
            <a:endParaRPr lang="en-IN" sz="2400" dirty="0" smtClean="0"/>
          </a:p>
          <a:p>
            <a:pPr>
              <a:buNone/>
            </a:pPr>
            <a:r>
              <a:rPr lang="en-IN" sz="2400" dirty="0" smtClean="0"/>
              <a:t>	Of this population,  two-thirds were living in UAs and cities with population 1 </a:t>
            </a:r>
            <a:r>
              <a:rPr lang="en-IN" sz="2400" dirty="0" err="1" smtClean="0"/>
              <a:t>lakh</a:t>
            </a:r>
            <a:r>
              <a:rPr lang="en-IN" sz="2400" dirty="0" smtClean="0"/>
              <a:t> and above.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algn="just">
              <a:buNone/>
            </a:pPr>
            <a:r>
              <a:rPr lang="en-IN" sz="2400" dirty="0" smtClean="0"/>
              <a:t>	53 metropolis accounted for 43 percent  of the country’s total urban population. </a:t>
            </a:r>
          </a:p>
          <a:p>
            <a:pPr>
              <a:buNone/>
            </a:pPr>
            <a:endParaRPr lang="en-IN" sz="2400" dirty="0" smtClean="0"/>
          </a:p>
          <a:p>
            <a:pPr algn="just">
              <a:buNone/>
            </a:pPr>
            <a:r>
              <a:rPr lang="en-IN" sz="2400" dirty="0" smtClean="0"/>
              <a:t>	Three mega cities with population 10 million and above each and totalled to 49 million, constitute 13 percent of the total urban population. </a:t>
            </a:r>
          </a:p>
          <a:p>
            <a:pPr>
              <a:buNone/>
            </a:pPr>
            <a:endParaRPr lang="en-IN" sz="2400" dirty="0" smtClean="0"/>
          </a:p>
          <a:p>
            <a:pPr algn="just">
              <a:buNone/>
            </a:pPr>
            <a:r>
              <a:rPr lang="en-IN" sz="2400" dirty="0" smtClean="0"/>
              <a:t>	Major concentrations of  population have been in case of mega cities and cities with population 5 million and above. These are  Greater Mumbai, Delhi, Kolkata, Chennai, Bangalore and Hyderabad. </a:t>
            </a:r>
          </a:p>
          <a:p>
            <a:pPr>
              <a:buNone/>
            </a:pPr>
            <a:endParaRPr lang="en-IN" sz="2400" dirty="0" smtClean="0"/>
          </a:p>
          <a:p>
            <a:pPr algn="just">
              <a:buNone/>
            </a:pPr>
            <a:r>
              <a:rPr lang="en-IN" sz="2400" dirty="0" smtClean="0"/>
              <a:t>	</a:t>
            </a:r>
            <a:r>
              <a:rPr lang="en-IN" sz="2400" dirty="0" smtClean="0">
                <a:solidFill>
                  <a:srgbClr val="FFFF00"/>
                </a:solidFill>
              </a:rPr>
              <a:t>Further examination at the district and city levels hint towards concentrated urbanisation in India.  </a:t>
            </a:r>
            <a:endParaRPr lang="en-IN" sz="2400" dirty="0">
              <a:solidFill>
                <a:srgbClr val="FFFF00"/>
              </a:solidFill>
            </a:endParaRPr>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r>
              <a:rPr lang="en-IN" sz="2400" dirty="0" smtClean="0">
                <a:solidFill>
                  <a:srgbClr val="FFFF00"/>
                </a:solidFill>
              </a:rPr>
              <a:t>It has been observed  (by </a:t>
            </a:r>
            <a:r>
              <a:rPr lang="en-IN" sz="2400" dirty="0" err="1" smtClean="0">
                <a:solidFill>
                  <a:srgbClr val="FFFF00"/>
                </a:solidFill>
              </a:rPr>
              <a:t>Premi</a:t>
            </a:r>
            <a:r>
              <a:rPr lang="en-IN" sz="2400" dirty="0" smtClean="0">
                <a:solidFill>
                  <a:srgbClr val="FFFF00"/>
                </a:solidFill>
              </a:rPr>
              <a:t>  in 2006) that 44 percent of the districts in 2001 did not have a class I city and many did not have even a Class II town. This shows dispersed nature of urbanisation in many parts of India. </a:t>
            </a:r>
          </a:p>
          <a:p>
            <a:endParaRPr lang="en-IN" sz="2400" dirty="0" smtClean="0"/>
          </a:p>
          <a:p>
            <a:r>
              <a:rPr lang="en-IN" sz="2400" dirty="0" smtClean="0"/>
              <a:t>This situation might arise when the area does not have potential for economic development and fails to attract migrants from other areas. The local topography  like hilly areas of north-east States and other local factors might also be responsible for this situation. </a:t>
            </a:r>
          </a:p>
          <a:p>
            <a:endParaRPr lang="en-IN" sz="2400" dirty="0" smtClean="0"/>
          </a:p>
          <a:p>
            <a:r>
              <a:rPr lang="en-IN" sz="2400" dirty="0" smtClean="0">
                <a:solidFill>
                  <a:srgbClr val="FFFF00"/>
                </a:solidFill>
              </a:rPr>
              <a:t>Census data hints at the nature of concentration of India’s population in fewer places and smaller areas. </a:t>
            </a:r>
          </a:p>
          <a:p>
            <a:endParaRPr lang="en-IN" sz="2400" dirty="0" smtClean="0"/>
          </a:p>
          <a:p>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r>
              <a:rPr lang="en-IN" sz="2400" dirty="0" smtClean="0"/>
              <a:t>With the increase in the number of urban settlements (Class I Towns/UAs) decade after decade, there would be requirement of basic amenities like housing, road, water supply and sanitation, schools, hospitals, office buildings, shopping complexes etc. </a:t>
            </a:r>
          </a:p>
          <a:p>
            <a:endParaRPr lang="en-IN" sz="2400" dirty="0" smtClean="0"/>
          </a:p>
          <a:p>
            <a:r>
              <a:rPr lang="en-IN" sz="2400" dirty="0" smtClean="0"/>
              <a:t>Also, there will be shift in demographic composition  of nation’s urban population because of large scale migration  from rural areas for employment and social structure. </a:t>
            </a:r>
          </a:p>
          <a:p>
            <a:endParaRPr lang="en-IN" sz="2400" dirty="0" smtClean="0"/>
          </a:p>
          <a:p>
            <a:r>
              <a:rPr lang="en-IN" sz="2400" dirty="0" smtClean="0"/>
              <a:t>If Government can provide sufficient work for rural youth by floating certain developmental  schemes , then rural to urban can be expected to be contained to a large extent.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400" dirty="0" smtClean="0">
                <a:solidFill>
                  <a:srgbClr val="FFFF00"/>
                </a:solidFill>
              </a:rPr>
              <a:t>Distribution of 53 million plus UAs/Towns in India</a:t>
            </a:r>
            <a:endParaRPr lang="en-IN" sz="2400" dirty="0">
              <a:solidFill>
                <a:srgbClr val="FFFF00"/>
              </a:solidFill>
            </a:endParaRPr>
          </a:p>
        </p:txBody>
      </p:sp>
      <p:graphicFrame>
        <p:nvGraphicFramePr>
          <p:cNvPr id="5" name="Content Placeholder 4"/>
          <p:cNvGraphicFramePr>
            <a:graphicFrameLocks noGrp="1"/>
          </p:cNvGraphicFramePr>
          <p:nvPr>
            <p:ph idx="1"/>
          </p:nvPr>
        </p:nvGraphicFramePr>
        <p:xfrm>
          <a:off x="457200" y="1600200"/>
          <a:ext cx="8229600" cy="44958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IN" dirty="0" smtClean="0"/>
                        <a:t>States</a:t>
                      </a:r>
                      <a:endParaRPr lang="en-IN" dirty="0"/>
                    </a:p>
                  </a:txBody>
                  <a:tcPr/>
                </a:tc>
                <a:tc>
                  <a:txBody>
                    <a:bodyPr/>
                    <a:lstStyle/>
                    <a:p>
                      <a:r>
                        <a:rPr lang="en-IN" dirty="0" smtClean="0"/>
                        <a:t>Number of million plus UAs/Towns</a:t>
                      </a:r>
                      <a:endParaRPr lang="en-IN" dirty="0"/>
                    </a:p>
                  </a:txBody>
                  <a:tcPr/>
                </a:tc>
              </a:tr>
              <a:tr h="370840">
                <a:tc>
                  <a:txBody>
                    <a:bodyPr/>
                    <a:lstStyle/>
                    <a:p>
                      <a:r>
                        <a:rPr lang="en-IN" dirty="0" smtClean="0"/>
                        <a:t>Uttar Pradesh</a:t>
                      </a:r>
                      <a:r>
                        <a:rPr lang="en-IN" baseline="0" dirty="0" smtClean="0"/>
                        <a:t> and</a:t>
                      </a:r>
                      <a:r>
                        <a:rPr lang="en-IN" dirty="0" smtClean="0"/>
                        <a:t> Kerala</a:t>
                      </a:r>
                    </a:p>
                  </a:txBody>
                  <a:tcPr/>
                </a:tc>
                <a:tc>
                  <a:txBody>
                    <a:bodyPr/>
                    <a:lstStyle/>
                    <a:p>
                      <a:pPr algn="ctr"/>
                      <a:r>
                        <a:rPr lang="en-IN" dirty="0" smtClean="0"/>
                        <a:t>         7 each</a:t>
                      </a:r>
                      <a:endParaRPr lang="en-IN" dirty="0"/>
                    </a:p>
                  </a:txBody>
                  <a:tcPr/>
                </a:tc>
              </a:tr>
              <a:tr h="370840">
                <a:tc>
                  <a:txBody>
                    <a:bodyPr/>
                    <a:lstStyle/>
                    <a:p>
                      <a:r>
                        <a:rPr lang="en-IN" dirty="0" smtClean="0"/>
                        <a:t>Maharashtra</a:t>
                      </a:r>
                      <a:endParaRPr lang="en-IN" dirty="0"/>
                    </a:p>
                  </a:txBody>
                  <a:tcPr/>
                </a:tc>
                <a:tc>
                  <a:txBody>
                    <a:bodyPr/>
                    <a:lstStyle/>
                    <a:p>
                      <a:pPr algn="ctr"/>
                      <a:r>
                        <a:rPr lang="en-IN" dirty="0" smtClean="0"/>
                        <a:t>6</a:t>
                      </a:r>
                      <a:endParaRPr lang="en-IN" dirty="0"/>
                    </a:p>
                  </a:txBody>
                  <a:tcPr/>
                </a:tc>
              </a:tr>
              <a:tr h="370840">
                <a:tc>
                  <a:txBody>
                    <a:bodyPr/>
                    <a:lstStyle/>
                    <a:p>
                      <a:r>
                        <a:rPr lang="en-IN" dirty="0" smtClean="0"/>
                        <a:t>Madhya Pradesh, Gujarat  and Tamil Nadu</a:t>
                      </a:r>
                      <a:endParaRPr lang="en-IN" dirty="0"/>
                    </a:p>
                  </a:txBody>
                  <a:tcPr/>
                </a:tc>
                <a:tc>
                  <a:txBody>
                    <a:bodyPr/>
                    <a:lstStyle/>
                    <a:p>
                      <a:pPr algn="ctr"/>
                      <a:r>
                        <a:rPr lang="en-IN" dirty="0" smtClean="0"/>
                        <a:t>         4 each</a:t>
                      </a:r>
                      <a:endParaRPr lang="en-IN" dirty="0"/>
                    </a:p>
                  </a:txBody>
                  <a:tcPr/>
                </a:tc>
              </a:tr>
              <a:tr h="370840">
                <a:tc>
                  <a:txBody>
                    <a:bodyPr/>
                    <a:lstStyle/>
                    <a:p>
                      <a:r>
                        <a:rPr lang="en-IN" dirty="0" smtClean="0"/>
                        <a:t>Rajasthan, Jharkhand and Andhra Pradesh</a:t>
                      </a:r>
                      <a:endParaRPr lang="en-IN" dirty="0"/>
                    </a:p>
                  </a:txBody>
                  <a:tcPr/>
                </a:tc>
                <a:tc>
                  <a:txBody>
                    <a:bodyPr/>
                    <a:lstStyle/>
                    <a:p>
                      <a:pPr algn="ctr"/>
                      <a:r>
                        <a:rPr lang="en-IN" dirty="0" smtClean="0"/>
                        <a:t>         3 each</a:t>
                      </a:r>
                      <a:endParaRPr lang="en-IN" dirty="0"/>
                    </a:p>
                  </a:txBody>
                  <a:tcPr/>
                </a:tc>
              </a:tr>
              <a:tr h="370840">
                <a:tc>
                  <a:txBody>
                    <a:bodyPr/>
                    <a:lstStyle/>
                    <a:p>
                      <a:r>
                        <a:rPr lang="en-IN" dirty="0" smtClean="0"/>
                        <a:t>Punjab,</a:t>
                      </a:r>
                      <a:r>
                        <a:rPr lang="en-IN" baseline="0" dirty="0" smtClean="0"/>
                        <a:t> West Bengal  and Chhattisgarh</a:t>
                      </a:r>
                      <a:endParaRPr lang="en-IN" dirty="0"/>
                    </a:p>
                  </a:txBody>
                  <a:tcPr/>
                </a:tc>
                <a:tc>
                  <a:txBody>
                    <a:bodyPr/>
                    <a:lstStyle/>
                    <a:p>
                      <a:pPr algn="ctr"/>
                      <a:r>
                        <a:rPr lang="en-IN" dirty="0" smtClean="0"/>
                        <a:t>         2 each</a:t>
                      </a:r>
                      <a:endParaRPr lang="en-IN" dirty="0"/>
                    </a:p>
                  </a:txBody>
                  <a:tcPr/>
                </a:tc>
              </a:tr>
              <a:tr h="370840">
                <a:tc>
                  <a:txBody>
                    <a:bodyPr/>
                    <a:lstStyle/>
                    <a:p>
                      <a:r>
                        <a:rPr lang="en-IN" dirty="0" smtClean="0"/>
                        <a:t>J &amp; K, Chandigarh, Haryana, NCT Delhi, Bihar and Karnataka</a:t>
                      </a:r>
                    </a:p>
                    <a:p>
                      <a:endParaRPr lang="en-IN" dirty="0" smtClean="0"/>
                    </a:p>
                    <a:p>
                      <a:r>
                        <a:rPr lang="en-IN" b="1" dirty="0" smtClean="0">
                          <a:solidFill>
                            <a:schemeClr val="bg1">
                              <a:lumMod val="75000"/>
                            </a:schemeClr>
                          </a:solidFill>
                        </a:rPr>
                        <a:t>Total: 18 States </a:t>
                      </a:r>
                    </a:p>
                    <a:p>
                      <a:r>
                        <a:rPr lang="en-IN" b="1" dirty="0" smtClean="0">
                          <a:solidFill>
                            <a:schemeClr val="bg1">
                              <a:lumMod val="75000"/>
                            </a:schemeClr>
                          </a:solidFill>
                        </a:rPr>
                        <a:t>Million plus cities: 53                                                                  </a:t>
                      </a:r>
                      <a:endParaRPr lang="en-IN" b="1" dirty="0">
                        <a:solidFill>
                          <a:schemeClr val="bg1">
                            <a:lumMod val="75000"/>
                          </a:schemeClr>
                        </a:solidFill>
                      </a:endParaRPr>
                    </a:p>
                  </a:txBody>
                  <a:tcPr/>
                </a:tc>
                <a:tc>
                  <a:txBody>
                    <a:bodyPr/>
                    <a:lstStyle/>
                    <a:p>
                      <a:pPr algn="ctr"/>
                      <a:r>
                        <a:rPr lang="en-IN" dirty="0" smtClean="0"/>
                        <a:t>         1 each</a:t>
                      </a:r>
                      <a:endParaRPr lang="en-IN" dirty="0"/>
                    </a:p>
                  </a:txBody>
                  <a:tcPr/>
                </a:tc>
              </a:tr>
            </a:tbl>
          </a:graphicData>
        </a:graphic>
      </p:graphicFrame>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r>
              <a:rPr lang="en-IN" sz="2400" dirty="0" smtClean="0"/>
              <a:t>It is observed from the previous slide that some of the states with population 10 million and above, do not have a single million plus cities. The States are Assam, </a:t>
            </a:r>
            <a:r>
              <a:rPr lang="en-IN" sz="2400" dirty="0" err="1" smtClean="0"/>
              <a:t>Odisha</a:t>
            </a:r>
            <a:r>
              <a:rPr lang="en-IN" sz="2400" dirty="0" smtClean="0"/>
              <a:t> and Jharkhand. As per 2011 population Census, these States  have urban population numbering 4.4 million, 7.0 million and 8.0 million respectively. </a:t>
            </a:r>
          </a:p>
          <a:p>
            <a:endParaRPr lang="en-IN" sz="2400" dirty="0" smtClean="0"/>
          </a:p>
          <a:p>
            <a:pPr>
              <a:buNone/>
            </a:pPr>
            <a:r>
              <a:rPr lang="en-IN" sz="2400" dirty="0" smtClean="0">
                <a:solidFill>
                  <a:srgbClr val="FFFF00"/>
                </a:solidFill>
              </a:rPr>
              <a:t>Rural </a:t>
            </a:r>
            <a:r>
              <a:rPr lang="en-IN" sz="2400" dirty="0" smtClean="0">
                <a:solidFill>
                  <a:srgbClr val="FFFF00"/>
                </a:solidFill>
              </a:rPr>
              <a:t>Settlement</a:t>
            </a:r>
          </a:p>
          <a:p>
            <a:pPr>
              <a:buNone/>
            </a:pPr>
            <a:r>
              <a:rPr lang="en-IN" sz="2400" dirty="0" smtClean="0">
                <a:solidFill>
                  <a:srgbClr val="FFFF00"/>
                </a:solidFill>
              </a:rPr>
              <a:t>	</a:t>
            </a:r>
            <a:r>
              <a:rPr lang="en-IN" sz="2400" dirty="0" smtClean="0">
                <a:solidFill>
                  <a:srgbClr val="FFFF00"/>
                </a:solidFill>
              </a:rPr>
              <a:t>‘</a:t>
            </a:r>
            <a:r>
              <a:rPr lang="en-US" sz="2400" i="1" dirty="0" smtClean="0"/>
              <a:t>Rural </a:t>
            </a:r>
            <a:r>
              <a:rPr lang="en-US" sz="2400" i="1" dirty="0" smtClean="0"/>
              <a:t>settlements remain common around the world. Each country has its own definition as to what defines a rural settlement, but there are some common characteristics among them. Some of these characteristics include illiteracy, traditionalism, isolationism and an agricultural </a:t>
            </a:r>
            <a:r>
              <a:rPr lang="en-US" sz="2400" i="1" dirty="0" smtClean="0"/>
              <a:t>economy’. – Willow Whip</a:t>
            </a:r>
            <a:endParaRPr lang="en-IN" sz="2400" dirty="0" smtClean="0"/>
          </a:p>
          <a:p>
            <a:pPr>
              <a:buNone/>
            </a:pPr>
            <a:endParaRPr lang="en-IN" sz="2400" dirty="0" smtClean="0">
              <a:solidFill>
                <a:srgbClr val="FFFF00"/>
              </a:solidFill>
            </a:endParaRPr>
          </a:p>
          <a:p>
            <a:pPr>
              <a:buNone/>
            </a:pPr>
            <a:r>
              <a:rPr lang="en-IN" sz="2400" dirty="0" smtClean="0"/>
              <a:t>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pPr lvl="0">
              <a:buNone/>
            </a:pPr>
            <a:r>
              <a:rPr lang="en-US" sz="2400" b="1" dirty="0" smtClean="0"/>
              <a:t>Illiteracy</a:t>
            </a:r>
            <a:endParaRPr lang="en-IN" sz="2400" b="1" dirty="0" smtClean="0"/>
          </a:p>
          <a:p>
            <a:pPr lvl="1"/>
            <a:r>
              <a:rPr lang="en-US" sz="2400" dirty="0" smtClean="0"/>
              <a:t>Illiteracy is most common in adults in areas of poverty and rural settlements. Illiteracy in rural settlements can be two to three times higher than urban areas. Rural settlements often do not have the tools to give their community a thorough education and consequently, many adults do not know how to read</a:t>
            </a:r>
            <a:r>
              <a:rPr lang="en-US" sz="2400" dirty="0" smtClean="0"/>
              <a:t>.</a:t>
            </a:r>
          </a:p>
          <a:p>
            <a:pPr>
              <a:buNone/>
            </a:pPr>
            <a:r>
              <a:rPr lang="en-US" sz="2400" b="1" dirty="0" smtClean="0"/>
              <a:t>Traditionalism</a:t>
            </a:r>
            <a:endParaRPr lang="en-IN" sz="2400" b="1" dirty="0" smtClean="0"/>
          </a:p>
          <a:p>
            <a:pPr lvl="1"/>
            <a:r>
              <a:rPr lang="en-US" sz="2400" dirty="0" smtClean="0"/>
              <a:t>Maintaining traditional values is important to rural settlements. People in rural settlements tend to maintain traditionalism as far as the roles maintained by men, women and children. The people cherish their values and often don't accept assistance to develop their settlement in fear that their traditional values will be at risk.</a:t>
            </a:r>
            <a:endParaRPr lang="en-IN" sz="2400" dirty="0" smtClean="0"/>
          </a:p>
          <a:p>
            <a:pPr lvl="1"/>
            <a:endParaRPr lang="en-IN" sz="2400" dirty="0" smtClean="0"/>
          </a:p>
          <a:p>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a:buNone/>
            </a:pPr>
            <a:r>
              <a:rPr lang="en-US" sz="2400" b="1" dirty="0" smtClean="0"/>
              <a:t>Isolationism</a:t>
            </a:r>
            <a:endParaRPr lang="en-IN" sz="2400" b="1" dirty="0" smtClean="0"/>
          </a:p>
          <a:p>
            <a:pPr lvl="1"/>
            <a:r>
              <a:rPr lang="en-US" sz="2400" dirty="0" smtClean="0"/>
              <a:t>Isolationism is a common characteristic among rural settlements, but it can be for different reasons. One reason is that the settlement is in a hard-to-reach location. Another reason why isolationism is a characteristic is because people of the community usually want to protect their traditionalism and fear that people from the outside will try to urbanize their community</a:t>
            </a:r>
            <a:r>
              <a:rPr lang="en-US" sz="2400" dirty="0" smtClean="0"/>
              <a:t>.</a:t>
            </a:r>
          </a:p>
          <a:p>
            <a:pPr>
              <a:buNone/>
            </a:pPr>
            <a:r>
              <a:rPr lang="en-US" sz="2000" b="1" dirty="0" smtClean="0"/>
              <a:t>Agricultural Economy</a:t>
            </a:r>
            <a:endParaRPr lang="en-IN" sz="2000" b="1" dirty="0" smtClean="0"/>
          </a:p>
          <a:p>
            <a:pPr lvl="1"/>
            <a:r>
              <a:rPr lang="en-US" sz="2000" dirty="0" smtClean="0"/>
              <a:t>Rural settlements usually have to support themselves in every aspect because their communities are often isolated. Therefore, their main source of economic value is their agriculture. Either, they are able to buy and trade their goods within their own settlement or they are able to sell their goods to people outside of their communities.</a:t>
            </a:r>
            <a:endParaRPr lang="en-IN" sz="2000" dirty="0" smtClean="0"/>
          </a:p>
          <a:p>
            <a:pPr lvl="1">
              <a:buNone/>
            </a:pPr>
            <a:endParaRPr lang="en-IN" sz="2400" dirty="0" smtClean="0"/>
          </a:p>
          <a:p>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lvl="0">
              <a:buNone/>
            </a:pPr>
            <a:r>
              <a:rPr lang="en-US" sz="2400" dirty="0" smtClean="0">
                <a:hlinkClick r:id="rId2"/>
              </a:rPr>
              <a:t>The Difference Between Rural &amp; Urban Settlement</a:t>
            </a:r>
            <a:endParaRPr lang="en-IN" sz="2400" dirty="0" smtClean="0"/>
          </a:p>
          <a:p>
            <a:pPr>
              <a:buNone/>
            </a:pPr>
            <a:r>
              <a:rPr lang="en-US" sz="2400" dirty="0" smtClean="0"/>
              <a:t>	</a:t>
            </a:r>
          </a:p>
          <a:p>
            <a:pPr>
              <a:buNone/>
            </a:pPr>
            <a:r>
              <a:rPr lang="en-US" sz="2400" dirty="0" smtClean="0"/>
              <a:t>	</a:t>
            </a:r>
            <a:r>
              <a:rPr lang="en-US" sz="2400" dirty="0" smtClean="0"/>
              <a:t>Urban </a:t>
            </a:r>
            <a:r>
              <a:rPr lang="en-US" sz="2400" dirty="0" smtClean="0"/>
              <a:t>and rural settlements differ in demographics, land area and usage, population density, transportation networks and economic dependencies. </a:t>
            </a:r>
            <a:endParaRPr lang="en-IN" sz="2400" dirty="0"/>
          </a:p>
        </p:txBody>
      </p:sp>
      <p:sp>
        <p:nvSpPr>
          <p:cNvPr id="4" name="Footer Placeholder 3"/>
          <p:cNvSpPr>
            <a:spLocks noGrp="1"/>
          </p:cNvSpPr>
          <p:nvPr>
            <p:ph type="ftr" sz="quarter" idx="11"/>
          </p:nvPr>
        </p:nvSpPr>
        <p:spPr/>
        <p:txBody>
          <a:bodyPr/>
          <a:lstStyle/>
          <a:p>
            <a:r>
              <a:rPr lang="en-US" smtClean="0"/>
              <a:t>SPA lecture2012</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pPr>
              <a:buNone/>
            </a:pPr>
            <a:r>
              <a:rPr lang="en-IN" dirty="0" smtClean="0"/>
              <a:t>	</a:t>
            </a:r>
            <a:r>
              <a:rPr lang="en-IN" sz="2800" dirty="0" smtClean="0"/>
              <a:t>Growth rate is a factor in determining how great a burden would be imposed on a country by the changing needs of its people for infrastructure (for example, schools, hospitals, housing, roads), resources (for example, food, water, electricity) and jobs. </a:t>
            </a:r>
          </a:p>
          <a:p>
            <a:r>
              <a:rPr lang="en-IN" sz="2800" dirty="0" smtClean="0"/>
              <a:t>One of the fundamental facts about population change is that populations only change because of a limited and countable number of events. </a:t>
            </a:r>
          </a:p>
          <a:p>
            <a:r>
              <a:rPr lang="en-IN" sz="2800" dirty="0" smtClean="0"/>
              <a:t>For example, let us consider the population of a country. Suppose the country at time t has P</a:t>
            </a:r>
            <a:r>
              <a:rPr lang="en-IN" sz="2800" baseline="-25000" dirty="0" smtClean="0"/>
              <a:t>t</a:t>
            </a:r>
            <a:r>
              <a:rPr lang="en-IN" sz="2800" dirty="0" smtClean="0"/>
              <a:t> persons and 1 year later, its population increases to P</a:t>
            </a:r>
            <a:r>
              <a:rPr lang="en-IN" sz="2800" baseline="-25000" dirty="0" smtClean="0"/>
              <a:t>t+1</a:t>
            </a:r>
            <a:r>
              <a:rPr lang="en-IN" sz="2800" dirty="0" smtClean="0"/>
              <a:t>. </a:t>
            </a:r>
          </a:p>
          <a:p>
            <a:pPr>
              <a:buNone/>
            </a:pPr>
            <a:r>
              <a:rPr lang="en-IN" b="1" dirty="0" smtClean="0"/>
              <a:t>	</a:t>
            </a:r>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pPr>
              <a:buNone/>
            </a:pPr>
            <a:r>
              <a:rPr lang="en-IN" sz="2800" dirty="0" smtClean="0"/>
              <a:t>	Then we can write the following equation:</a:t>
            </a:r>
          </a:p>
          <a:p>
            <a:pPr>
              <a:buNone/>
            </a:pPr>
            <a:endParaRPr lang="en-IN" sz="2800" dirty="0" smtClean="0"/>
          </a:p>
          <a:p>
            <a:pPr>
              <a:buNone/>
            </a:pPr>
            <a:r>
              <a:rPr lang="en-IN" sz="2800" dirty="0" smtClean="0"/>
              <a:t>		</a:t>
            </a:r>
            <a:r>
              <a:rPr lang="en-IN" sz="2800" dirty="0" smtClean="0">
                <a:solidFill>
                  <a:srgbClr val="FFFF00"/>
                </a:solidFill>
              </a:rPr>
              <a:t>P</a:t>
            </a:r>
            <a:r>
              <a:rPr lang="en-IN" sz="2800" baseline="-25000" dirty="0" smtClean="0">
                <a:solidFill>
                  <a:srgbClr val="FFFF00"/>
                </a:solidFill>
              </a:rPr>
              <a:t>t+1</a:t>
            </a:r>
            <a:r>
              <a:rPr lang="en-IN" sz="2800" dirty="0" smtClean="0">
                <a:solidFill>
                  <a:srgbClr val="FFFF00"/>
                </a:solidFill>
              </a:rPr>
              <a:t>= P</a:t>
            </a:r>
            <a:r>
              <a:rPr lang="en-IN" sz="2800" baseline="-25000" dirty="0" smtClean="0">
                <a:solidFill>
                  <a:srgbClr val="FFFF00"/>
                </a:solidFill>
              </a:rPr>
              <a:t>t</a:t>
            </a:r>
            <a:r>
              <a:rPr lang="en-IN" sz="2800" dirty="0" smtClean="0">
                <a:solidFill>
                  <a:srgbClr val="FFFF00"/>
                </a:solidFill>
              </a:rPr>
              <a:t> + (B</a:t>
            </a:r>
            <a:r>
              <a:rPr lang="en-IN" sz="2800" baseline="-25000" dirty="0" smtClean="0">
                <a:solidFill>
                  <a:srgbClr val="FFFF00"/>
                </a:solidFill>
              </a:rPr>
              <a:t>t </a:t>
            </a:r>
            <a:r>
              <a:rPr lang="en-IN" sz="2800" dirty="0" smtClean="0">
                <a:solidFill>
                  <a:srgbClr val="FFFF00"/>
                </a:solidFill>
              </a:rPr>
              <a:t>– </a:t>
            </a:r>
            <a:r>
              <a:rPr lang="en-IN" sz="2800" dirty="0" err="1" smtClean="0">
                <a:solidFill>
                  <a:srgbClr val="FFFF00"/>
                </a:solidFill>
              </a:rPr>
              <a:t>D</a:t>
            </a:r>
            <a:r>
              <a:rPr lang="en-IN" sz="2800" baseline="-25000" dirty="0" err="1" smtClean="0">
                <a:solidFill>
                  <a:srgbClr val="FFFF00"/>
                </a:solidFill>
              </a:rPr>
              <a:t>t</a:t>
            </a:r>
            <a:r>
              <a:rPr lang="en-IN" sz="2800" dirty="0" smtClean="0">
                <a:solidFill>
                  <a:srgbClr val="FFFF00"/>
                </a:solidFill>
              </a:rPr>
              <a:t>) + (I</a:t>
            </a:r>
            <a:r>
              <a:rPr lang="en-IN" sz="2800" baseline="-25000" dirty="0" smtClean="0">
                <a:solidFill>
                  <a:srgbClr val="FFFF00"/>
                </a:solidFill>
              </a:rPr>
              <a:t>t</a:t>
            </a:r>
            <a:r>
              <a:rPr lang="en-IN" sz="2800" dirty="0" smtClean="0">
                <a:solidFill>
                  <a:srgbClr val="FFFF00"/>
                </a:solidFill>
              </a:rPr>
              <a:t> – E</a:t>
            </a:r>
            <a:r>
              <a:rPr lang="en-IN" sz="2800" baseline="-25000" dirty="0" smtClean="0">
                <a:solidFill>
                  <a:srgbClr val="FFFF00"/>
                </a:solidFill>
              </a:rPr>
              <a:t>t</a:t>
            </a:r>
            <a:r>
              <a:rPr lang="en-IN" sz="2800" dirty="0" smtClean="0">
                <a:solidFill>
                  <a:srgbClr val="FFFF00"/>
                </a:solidFill>
              </a:rPr>
              <a:t>)</a:t>
            </a:r>
          </a:p>
          <a:p>
            <a:pPr>
              <a:buNone/>
            </a:pPr>
            <a:r>
              <a:rPr lang="en-IN" sz="2800" dirty="0" smtClean="0"/>
              <a:t>		</a:t>
            </a:r>
          </a:p>
          <a:p>
            <a:pPr>
              <a:buNone/>
            </a:pPr>
            <a:r>
              <a:rPr lang="en-IN" sz="2800" dirty="0" smtClean="0"/>
              <a:t>	where B</a:t>
            </a:r>
            <a:r>
              <a:rPr lang="en-IN" sz="2800" baseline="-25000" dirty="0" smtClean="0"/>
              <a:t>t</a:t>
            </a:r>
            <a:r>
              <a:rPr lang="en-IN" sz="2800" dirty="0" smtClean="0"/>
              <a:t> and </a:t>
            </a:r>
            <a:r>
              <a:rPr lang="en-IN" sz="2800" dirty="0" err="1" smtClean="0"/>
              <a:t>D</a:t>
            </a:r>
            <a:r>
              <a:rPr lang="en-IN" sz="2800" baseline="-25000" dirty="0" err="1" smtClean="0"/>
              <a:t>t</a:t>
            </a:r>
            <a:r>
              <a:rPr lang="en-IN" sz="2800" dirty="0" smtClean="0"/>
              <a:t> are respectively the number of births and deaths occurring in the population between times t and t +1 and I</a:t>
            </a:r>
            <a:r>
              <a:rPr lang="en-IN" sz="2800" baseline="-25000" dirty="0" smtClean="0"/>
              <a:t>t</a:t>
            </a:r>
            <a:r>
              <a:rPr lang="en-IN" sz="2800" dirty="0" smtClean="0"/>
              <a:t> and E</a:t>
            </a:r>
            <a:r>
              <a:rPr lang="en-IN" sz="2800" baseline="-25000" dirty="0" smtClean="0"/>
              <a:t>t</a:t>
            </a:r>
            <a:r>
              <a:rPr lang="en-IN" sz="2800" dirty="0" smtClean="0"/>
              <a:t> are respectively the number of immigrants and emigrants during the same period. This is the most basic method of calculating numerical population change over time and is known as </a:t>
            </a:r>
            <a:r>
              <a:rPr lang="en-IN" sz="2800" dirty="0" smtClean="0">
                <a:solidFill>
                  <a:srgbClr val="FFFF00"/>
                </a:solidFill>
              </a:rPr>
              <a:t>“balancing equation”. </a:t>
            </a:r>
          </a:p>
          <a:p>
            <a:pPr>
              <a:buNone/>
            </a:pPr>
            <a:endParaRPr lang="en-IN" dirty="0"/>
          </a:p>
        </p:txBody>
      </p:sp>
      <p:sp>
        <p:nvSpPr>
          <p:cNvPr id="4" name="Footer Placeholder 3"/>
          <p:cNvSpPr>
            <a:spLocks noGrp="1"/>
          </p:cNvSpPr>
          <p:nvPr>
            <p:ph type="ftr" sz="quarter" idx="11"/>
          </p:nvPr>
        </p:nvSpPr>
        <p:spPr/>
        <p:txBody>
          <a:bodyPr/>
          <a:lstStyle/>
          <a:p>
            <a:r>
              <a:rPr lang="en-US" dirty="0" smtClean="0"/>
              <a:t>SPA lecture2012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10856</TotalTime>
  <Words>3205</Words>
  <Application>Microsoft Office PowerPoint</Application>
  <PresentationFormat>On-screen Show (4:3)</PresentationFormat>
  <Paragraphs>738</Paragraphs>
  <Slides>78</Slides>
  <Notes>1</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Beam</vt:lpstr>
      <vt:lpstr>Demography  Dipak Roy Choudhury  Retired Deputy Registrar General (Census)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Distribution of 53 million plus UAs/Towns in India</vt:lpstr>
      <vt:lpstr>Slide 75</vt:lpstr>
      <vt:lpstr>Slide 76</vt:lpstr>
      <vt:lpstr>Slide 77</vt:lpstr>
      <vt:lpstr>Slide 78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Sulabha</dc:creator>
  <cp:lastModifiedBy>HP</cp:lastModifiedBy>
  <cp:revision>908</cp:revision>
  <dcterms:created xsi:type="dcterms:W3CDTF">2006-10-23T10:04:41Z</dcterms:created>
  <dcterms:modified xsi:type="dcterms:W3CDTF">2012-09-06T16:35:03Z</dcterms:modified>
</cp:coreProperties>
</file>